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59"/>
  </p:notesMasterIdLst>
  <p:sldIdLst>
    <p:sldId id="256" r:id="rId4"/>
    <p:sldId id="259" r:id="rId5"/>
    <p:sldId id="260" r:id="rId6"/>
    <p:sldId id="261" r:id="rId7"/>
    <p:sldId id="262" r:id="rId8"/>
    <p:sldId id="258" r:id="rId9"/>
    <p:sldId id="314" r:id="rId10"/>
    <p:sldId id="312" r:id="rId11"/>
    <p:sldId id="257" r:id="rId12"/>
    <p:sldId id="263" r:id="rId13"/>
    <p:sldId id="264" r:id="rId14"/>
    <p:sldId id="265" r:id="rId15"/>
    <p:sldId id="266" r:id="rId16"/>
    <p:sldId id="267" r:id="rId17"/>
    <p:sldId id="272" r:id="rId18"/>
    <p:sldId id="273" r:id="rId19"/>
    <p:sldId id="287" r:id="rId20"/>
    <p:sldId id="294" r:id="rId21"/>
    <p:sldId id="311" r:id="rId22"/>
    <p:sldId id="316" r:id="rId23"/>
    <p:sldId id="288" r:id="rId24"/>
    <p:sldId id="300" r:id="rId25"/>
    <p:sldId id="313" r:id="rId26"/>
    <p:sldId id="289" r:id="rId27"/>
    <p:sldId id="290" r:id="rId28"/>
    <p:sldId id="293" r:id="rId29"/>
    <p:sldId id="291" r:id="rId30"/>
    <p:sldId id="292" r:id="rId31"/>
    <p:sldId id="296" r:id="rId32"/>
    <p:sldId id="268" r:id="rId33"/>
    <p:sldId id="299" r:id="rId34"/>
    <p:sldId id="297" r:id="rId35"/>
    <p:sldId id="303" r:id="rId36"/>
    <p:sldId id="298" r:id="rId37"/>
    <p:sldId id="304" r:id="rId38"/>
    <p:sldId id="306" r:id="rId39"/>
    <p:sldId id="307" r:id="rId40"/>
    <p:sldId id="309" r:id="rId41"/>
    <p:sldId id="310" r:id="rId42"/>
    <p:sldId id="301" r:id="rId43"/>
    <p:sldId id="269" r:id="rId44"/>
    <p:sldId id="318" r:id="rId45"/>
    <p:sldId id="274" r:id="rId46"/>
    <p:sldId id="275" r:id="rId47"/>
    <p:sldId id="276" r:id="rId48"/>
    <p:sldId id="277" r:id="rId49"/>
    <p:sldId id="270" r:id="rId50"/>
    <p:sldId id="278" r:id="rId51"/>
    <p:sldId id="317" r:id="rId52"/>
    <p:sldId id="271" r:id="rId53"/>
    <p:sldId id="319" r:id="rId54"/>
    <p:sldId id="281" r:id="rId55"/>
    <p:sldId id="282" r:id="rId56"/>
    <p:sldId id="283" r:id="rId57"/>
    <p:sldId id="285"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002" autoAdjust="0"/>
  </p:normalViewPr>
  <p:slideViewPr>
    <p:cSldViewPr>
      <p:cViewPr varScale="1">
        <p:scale>
          <a:sx n="61" d="100"/>
          <a:sy n="61" d="100"/>
        </p:scale>
        <p:origin x="-1832" y="-1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notesMaster" Target="notesMasters/notesMaster1.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60" Type="http://schemas.openxmlformats.org/officeDocument/2006/relationships/printerSettings" Target="printerSettings/printerSettings1.bin"/><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9CD6A1-2B16-425A-9CAD-8AA8794FAB7D}"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n-US"/>
        </a:p>
      </dgm:t>
    </dgm:pt>
    <dgm:pt modelId="{B211C22C-38B3-48FC-90C9-E724EEAA2A1D}">
      <dgm:prSet phldrT="[Text]" custT="1"/>
      <dgm:spPr>
        <a:ln>
          <a:solidFill>
            <a:srgbClr val="00B050"/>
          </a:solidFill>
        </a:ln>
      </dgm:spPr>
      <dgm:t>
        <a:bodyPr/>
        <a:lstStyle/>
        <a:p>
          <a:pPr algn="l"/>
          <a:endParaRPr lang="en-US" sz="2800" dirty="0" smtClean="0">
            <a:latin typeface="+mn-lt"/>
            <a:cs typeface="Times New Roman" pitchFamily="18" charset="0"/>
          </a:endParaRPr>
        </a:p>
        <a:p>
          <a:pPr algn="l"/>
          <a:r>
            <a:rPr lang="en-US" sz="2800" dirty="0" smtClean="0">
              <a:latin typeface="+mn-lt"/>
              <a:cs typeface="Times New Roman" pitchFamily="18" charset="0"/>
            </a:rPr>
            <a:t>  Reasoning </a:t>
          </a:r>
          <a:br>
            <a:rPr lang="en-US" sz="2800" dirty="0" smtClean="0">
              <a:latin typeface="+mn-lt"/>
              <a:cs typeface="Times New Roman" pitchFamily="18" charset="0"/>
            </a:rPr>
          </a:br>
          <a:endParaRPr lang="en-US" sz="2800" dirty="0">
            <a:latin typeface="+mn-lt"/>
            <a:cs typeface="Times New Roman" pitchFamily="18" charset="0"/>
          </a:endParaRPr>
        </a:p>
      </dgm:t>
    </dgm:pt>
    <dgm:pt modelId="{C68990AC-92C2-4FFD-99C1-4EDD97D81818}" type="parTrans" cxnId="{B6E69308-6653-4145-A2AE-C4F40584B8E4}">
      <dgm:prSet/>
      <dgm:spPr/>
      <dgm:t>
        <a:bodyPr/>
        <a:lstStyle/>
        <a:p>
          <a:endParaRPr lang="en-US"/>
        </a:p>
      </dgm:t>
    </dgm:pt>
    <dgm:pt modelId="{9F685832-48B9-4318-9ED8-DAE4C675A839}" type="sibTrans" cxnId="{B6E69308-6653-4145-A2AE-C4F40584B8E4}">
      <dgm:prSet/>
      <dgm:spPr/>
      <dgm:t>
        <a:bodyPr/>
        <a:lstStyle/>
        <a:p>
          <a:endParaRPr lang="en-US"/>
        </a:p>
      </dgm:t>
    </dgm:pt>
    <dgm:pt modelId="{8295AB91-0D20-4643-8AB2-E5265E748A1B}">
      <dgm:prSet phldrT="[Text]" custT="1"/>
      <dgm:spPr>
        <a:ln>
          <a:solidFill>
            <a:srgbClr val="7030A0"/>
          </a:solidFill>
        </a:ln>
      </dgm:spPr>
      <dgm:t>
        <a:bodyPr/>
        <a:lstStyle/>
        <a:p>
          <a:pPr algn="l">
            <a:spcBef>
              <a:spcPts val="600"/>
            </a:spcBef>
            <a:spcAft>
              <a:spcPts val="492"/>
            </a:spcAft>
          </a:pPr>
          <a:r>
            <a:rPr lang="en-US" sz="2200" dirty="0" smtClean="0">
              <a:latin typeface="+mn-lt"/>
              <a:cs typeface="Times New Roman" pitchFamily="18" charset="0"/>
            </a:rPr>
            <a:t>Communicating</a:t>
          </a:r>
        </a:p>
      </dgm:t>
    </dgm:pt>
    <dgm:pt modelId="{6FF964CA-8B93-440B-9775-E9D34B73A3C8}" type="parTrans" cxnId="{D012EBCE-D3DC-4AD1-98A8-C5F97455781C}">
      <dgm:prSet/>
      <dgm:spPr/>
      <dgm:t>
        <a:bodyPr/>
        <a:lstStyle/>
        <a:p>
          <a:endParaRPr lang="en-US"/>
        </a:p>
      </dgm:t>
    </dgm:pt>
    <dgm:pt modelId="{CB68DC87-907E-419B-A40A-BA47E0291727}" type="sibTrans" cxnId="{D012EBCE-D3DC-4AD1-98A8-C5F97455781C}">
      <dgm:prSet/>
      <dgm:spPr/>
      <dgm:t>
        <a:bodyPr/>
        <a:lstStyle/>
        <a:p>
          <a:endParaRPr lang="en-US"/>
        </a:p>
      </dgm:t>
    </dgm:pt>
    <dgm:pt modelId="{869D664E-4C47-4BEC-8D34-C8B778A4346E}">
      <dgm:prSet phldrT="[Text]" custT="1"/>
      <dgm:spPr>
        <a:ln>
          <a:solidFill>
            <a:srgbClr val="FF0000"/>
          </a:solidFill>
        </a:ln>
      </dgm:spPr>
      <dgm:t>
        <a:bodyPr/>
        <a:lstStyle/>
        <a:p>
          <a:pPr algn="l"/>
          <a:endParaRPr lang="en-US" sz="2800" dirty="0" smtClean="0">
            <a:latin typeface="+mn-lt"/>
            <a:cs typeface="Times New Roman" pitchFamily="18" charset="0"/>
          </a:endParaRPr>
        </a:p>
        <a:p>
          <a:pPr algn="l"/>
          <a:endParaRPr lang="en-US" sz="2800" dirty="0" smtClean="0">
            <a:latin typeface="+mn-lt"/>
            <a:cs typeface="Times New Roman" pitchFamily="18" charset="0"/>
          </a:endParaRPr>
        </a:p>
        <a:p>
          <a:pPr algn="l"/>
          <a:endParaRPr lang="en-US" sz="2800" dirty="0" smtClean="0">
            <a:latin typeface="+mn-lt"/>
            <a:cs typeface="Times New Roman" pitchFamily="18" charset="0"/>
          </a:endParaRPr>
        </a:p>
        <a:p>
          <a:pPr algn="l"/>
          <a:r>
            <a:rPr lang="en-US" sz="2800" dirty="0" smtClean="0">
              <a:latin typeface="+mn-lt"/>
              <a:cs typeface="Times New Roman" pitchFamily="18" charset="0"/>
            </a:rPr>
            <a:t>  Gathering </a:t>
          </a:r>
          <a:br>
            <a:rPr lang="en-US" sz="2800" dirty="0" smtClean="0">
              <a:latin typeface="+mn-lt"/>
              <a:cs typeface="Times New Roman" pitchFamily="18" charset="0"/>
            </a:rPr>
          </a:br>
          <a:endParaRPr lang="en-US" sz="2800" dirty="0">
            <a:latin typeface="+mn-lt"/>
            <a:cs typeface="Times New Roman" pitchFamily="18" charset="0"/>
          </a:endParaRPr>
        </a:p>
      </dgm:t>
    </dgm:pt>
    <dgm:pt modelId="{BA953610-A1D4-448B-B008-15C4184CBA95}" type="sibTrans" cxnId="{A3C1A462-466A-4875-A772-033FE5765715}">
      <dgm:prSet/>
      <dgm:spPr/>
      <dgm:t>
        <a:bodyPr/>
        <a:lstStyle/>
        <a:p>
          <a:endParaRPr lang="en-US"/>
        </a:p>
      </dgm:t>
    </dgm:pt>
    <dgm:pt modelId="{9B847929-742B-4D6F-BE11-785B460FF278}" type="parTrans" cxnId="{A3C1A462-466A-4875-A772-033FE5765715}">
      <dgm:prSet/>
      <dgm:spPr/>
      <dgm:t>
        <a:bodyPr/>
        <a:lstStyle/>
        <a:p>
          <a:endParaRPr lang="en-US"/>
        </a:p>
      </dgm:t>
    </dgm:pt>
    <dgm:pt modelId="{4287C79B-113B-425D-A4B3-D9791DED0E6C}" type="pres">
      <dgm:prSet presAssocID="{BF9CD6A1-2B16-425A-9CAD-8AA8794FAB7D}" presName="Name0" presStyleCnt="0">
        <dgm:presLayoutVars>
          <dgm:chMax val="7"/>
          <dgm:dir/>
          <dgm:animLvl val="lvl"/>
          <dgm:resizeHandles val="exact"/>
        </dgm:presLayoutVars>
      </dgm:prSet>
      <dgm:spPr/>
      <dgm:t>
        <a:bodyPr/>
        <a:lstStyle/>
        <a:p>
          <a:endParaRPr lang="en-US"/>
        </a:p>
      </dgm:t>
    </dgm:pt>
    <dgm:pt modelId="{5314B13C-E113-47A4-99F6-E5EE427C139C}" type="pres">
      <dgm:prSet presAssocID="{869D664E-4C47-4BEC-8D34-C8B778A4346E}" presName="circle1" presStyleLbl="node1" presStyleIdx="0" presStyleCnt="3" custScaleX="91166" custScaleY="121024" custLinFactNeighborX="-3099"/>
      <dgm:spPr>
        <a:solidFill>
          <a:srgbClr val="FF0000"/>
        </a:solidFill>
      </dgm:spPr>
    </dgm:pt>
    <dgm:pt modelId="{07489619-A951-434A-80B7-3EE327531133}" type="pres">
      <dgm:prSet presAssocID="{869D664E-4C47-4BEC-8D34-C8B778A4346E}" presName="space" presStyleCnt="0"/>
      <dgm:spPr/>
    </dgm:pt>
    <dgm:pt modelId="{F7CBD45D-73CC-4FA5-96E5-AD91774A9287}" type="pres">
      <dgm:prSet presAssocID="{869D664E-4C47-4BEC-8D34-C8B778A4346E}" presName="rect1" presStyleLbl="alignAcc1" presStyleIdx="0" presStyleCnt="3" custScaleX="112706" custScaleY="124478" custLinFactNeighborY="-1280"/>
      <dgm:spPr/>
      <dgm:t>
        <a:bodyPr/>
        <a:lstStyle/>
        <a:p>
          <a:endParaRPr lang="en-US"/>
        </a:p>
      </dgm:t>
    </dgm:pt>
    <dgm:pt modelId="{75B9260B-FAE7-4054-9D0F-9F82601A705E}" type="pres">
      <dgm:prSet presAssocID="{B211C22C-38B3-48FC-90C9-E724EEAA2A1D}" presName="vertSpace2" presStyleLbl="node1" presStyleIdx="0" presStyleCnt="3"/>
      <dgm:spPr/>
    </dgm:pt>
    <dgm:pt modelId="{AF02493E-406B-4A4C-9AEC-1D862CB4E286}" type="pres">
      <dgm:prSet presAssocID="{B211C22C-38B3-48FC-90C9-E724EEAA2A1D}" presName="circle2" presStyleLbl="node1" presStyleIdx="1" presStyleCnt="3" custScaleY="115011" custLinFactNeighborX="-9221" custLinFactNeighborY="19127"/>
      <dgm:spPr>
        <a:solidFill>
          <a:srgbClr val="00B050"/>
        </a:solidFill>
      </dgm:spPr>
    </dgm:pt>
    <dgm:pt modelId="{DA849A80-2A56-4BC9-BE2F-E7F1EAD8CC88}" type="pres">
      <dgm:prSet presAssocID="{B211C22C-38B3-48FC-90C9-E724EEAA2A1D}" presName="rect2" presStyleLbl="alignAcc1" presStyleIdx="1" presStyleCnt="3" custScaleX="113113" custScaleY="116581" custLinFactNeighborX="-198" custLinFactNeighborY="22343"/>
      <dgm:spPr/>
      <dgm:t>
        <a:bodyPr/>
        <a:lstStyle/>
        <a:p>
          <a:endParaRPr lang="en-US"/>
        </a:p>
      </dgm:t>
    </dgm:pt>
    <dgm:pt modelId="{FE5A7C6E-6AFB-47CF-98A9-BC3793848370}" type="pres">
      <dgm:prSet presAssocID="{8295AB91-0D20-4643-8AB2-E5265E748A1B}" presName="vertSpace3" presStyleLbl="node1" presStyleIdx="1" presStyleCnt="3"/>
      <dgm:spPr/>
    </dgm:pt>
    <dgm:pt modelId="{0FB5A4C6-7763-4E89-8651-E36353CCE510}" type="pres">
      <dgm:prSet presAssocID="{8295AB91-0D20-4643-8AB2-E5265E748A1B}" presName="circle3" presStyleLbl="node1" presStyleIdx="2" presStyleCnt="3" custScaleY="82125" custLinFactNeighborX="-24962" custLinFactNeighborY="92987"/>
      <dgm:spPr>
        <a:solidFill>
          <a:srgbClr val="7030A0"/>
        </a:solidFill>
      </dgm:spPr>
    </dgm:pt>
    <dgm:pt modelId="{B77D7E49-DBA4-4AC4-BE6F-D7BC5EAD7EA0}" type="pres">
      <dgm:prSet presAssocID="{8295AB91-0D20-4643-8AB2-E5265E748A1B}" presName="rect3" presStyleLbl="alignAcc1" presStyleIdx="2" presStyleCnt="3" custScaleX="112718" custScaleY="83218" custLinFactNeighborX="-7" custLinFactNeighborY="82283"/>
      <dgm:spPr/>
      <dgm:t>
        <a:bodyPr/>
        <a:lstStyle/>
        <a:p>
          <a:endParaRPr lang="en-US"/>
        </a:p>
      </dgm:t>
    </dgm:pt>
    <dgm:pt modelId="{B9C2CAD6-C7AF-41D9-9108-225B6127D6A7}" type="pres">
      <dgm:prSet presAssocID="{869D664E-4C47-4BEC-8D34-C8B778A4346E}" presName="rect1ParTxNoCh" presStyleLbl="alignAcc1" presStyleIdx="2" presStyleCnt="3">
        <dgm:presLayoutVars>
          <dgm:chMax val="1"/>
          <dgm:bulletEnabled val="1"/>
        </dgm:presLayoutVars>
      </dgm:prSet>
      <dgm:spPr/>
      <dgm:t>
        <a:bodyPr/>
        <a:lstStyle/>
        <a:p>
          <a:endParaRPr lang="en-US"/>
        </a:p>
      </dgm:t>
    </dgm:pt>
    <dgm:pt modelId="{AD86EA74-9645-4A4C-A189-9DD8C5B5ABBC}" type="pres">
      <dgm:prSet presAssocID="{B211C22C-38B3-48FC-90C9-E724EEAA2A1D}" presName="rect2ParTxNoCh" presStyleLbl="alignAcc1" presStyleIdx="2" presStyleCnt="3">
        <dgm:presLayoutVars>
          <dgm:chMax val="1"/>
          <dgm:bulletEnabled val="1"/>
        </dgm:presLayoutVars>
      </dgm:prSet>
      <dgm:spPr/>
      <dgm:t>
        <a:bodyPr/>
        <a:lstStyle/>
        <a:p>
          <a:endParaRPr lang="en-US"/>
        </a:p>
      </dgm:t>
    </dgm:pt>
    <dgm:pt modelId="{B8F5682E-508B-45F8-BE32-F0069D8B2ED4}" type="pres">
      <dgm:prSet presAssocID="{8295AB91-0D20-4643-8AB2-E5265E748A1B}" presName="rect3ParTxNoCh" presStyleLbl="alignAcc1" presStyleIdx="2" presStyleCnt="3">
        <dgm:presLayoutVars>
          <dgm:chMax val="1"/>
          <dgm:bulletEnabled val="1"/>
        </dgm:presLayoutVars>
      </dgm:prSet>
      <dgm:spPr/>
      <dgm:t>
        <a:bodyPr/>
        <a:lstStyle/>
        <a:p>
          <a:endParaRPr lang="en-US"/>
        </a:p>
      </dgm:t>
    </dgm:pt>
  </dgm:ptLst>
  <dgm:cxnLst>
    <dgm:cxn modelId="{4D4790C3-F8DA-4E3F-9310-D04D2871C483}" type="presOf" srcId="{869D664E-4C47-4BEC-8D34-C8B778A4346E}" destId="{B9C2CAD6-C7AF-41D9-9108-225B6127D6A7}" srcOrd="1" destOrd="0" presId="urn:microsoft.com/office/officeart/2005/8/layout/target3"/>
    <dgm:cxn modelId="{A3C1A462-466A-4875-A772-033FE5765715}" srcId="{BF9CD6A1-2B16-425A-9CAD-8AA8794FAB7D}" destId="{869D664E-4C47-4BEC-8D34-C8B778A4346E}" srcOrd="0" destOrd="0" parTransId="{9B847929-742B-4D6F-BE11-785B460FF278}" sibTransId="{BA953610-A1D4-448B-B008-15C4184CBA95}"/>
    <dgm:cxn modelId="{A719ED08-6A74-4563-A5CF-812E4840F076}" type="presOf" srcId="{B211C22C-38B3-48FC-90C9-E724EEAA2A1D}" destId="{DA849A80-2A56-4BC9-BE2F-E7F1EAD8CC88}" srcOrd="0" destOrd="0" presId="urn:microsoft.com/office/officeart/2005/8/layout/target3"/>
    <dgm:cxn modelId="{B05D1193-00B7-4D4C-97F7-20BD23B7B4F9}" type="presOf" srcId="{B211C22C-38B3-48FC-90C9-E724EEAA2A1D}" destId="{AD86EA74-9645-4A4C-A189-9DD8C5B5ABBC}" srcOrd="1" destOrd="0" presId="urn:microsoft.com/office/officeart/2005/8/layout/target3"/>
    <dgm:cxn modelId="{F18AA23A-288A-4E3D-B045-CB85843ED53D}" type="presOf" srcId="{8295AB91-0D20-4643-8AB2-E5265E748A1B}" destId="{B77D7E49-DBA4-4AC4-BE6F-D7BC5EAD7EA0}" srcOrd="0" destOrd="0" presId="urn:microsoft.com/office/officeart/2005/8/layout/target3"/>
    <dgm:cxn modelId="{E9EB5D46-A720-4C68-AC3B-FA425564C2F4}" type="presOf" srcId="{BF9CD6A1-2B16-425A-9CAD-8AA8794FAB7D}" destId="{4287C79B-113B-425D-A4B3-D9791DED0E6C}" srcOrd="0" destOrd="0" presId="urn:microsoft.com/office/officeart/2005/8/layout/target3"/>
    <dgm:cxn modelId="{D012EBCE-D3DC-4AD1-98A8-C5F97455781C}" srcId="{BF9CD6A1-2B16-425A-9CAD-8AA8794FAB7D}" destId="{8295AB91-0D20-4643-8AB2-E5265E748A1B}" srcOrd="2" destOrd="0" parTransId="{6FF964CA-8B93-440B-9775-E9D34B73A3C8}" sibTransId="{CB68DC87-907E-419B-A40A-BA47E0291727}"/>
    <dgm:cxn modelId="{3C75CAEE-31A0-458D-9971-2364D1745913}" type="presOf" srcId="{8295AB91-0D20-4643-8AB2-E5265E748A1B}" destId="{B8F5682E-508B-45F8-BE32-F0069D8B2ED4}" srcOrd="1" destOrd="0" presId="urn:microsoft.com/office/officeart/2005/8/layout/target3"/>
    <dgm:cxn modelId="{B6E69308-6653-4145-A2AE-C4F40584B8E4}" srcId="{BF9CD6A1-2B16-425A-9CAD-8AA8794FAB7D}" destId="{B211C22C-38B3-48FC-90C9-E724EEAA2A1D}" srcOrd="1" destOrd="0" parTransId="{C68990AC-92C2-4FFD-99C1-4EDD97D81818}" sibTransId="{9F685832-48B9-4318-9ED8-DAE4C675A839}"/>
    <dgm:cxn modelId="{F4DFA332-DE3E-4ACB-A0D5-A3294D58DF9A}" type="presOf" srcId="{869D664E-4C47-4BEC-8D34-C8B778A4346E}" destId="{F7CBD45D-73CC-4FA5-96E5-AD91774A9287}" srcOrd="0" destOrd="0" presId="urn:microsoft.com/office/officeart/2005/8/layout/target3"/>
    <dgm:cxn modelId="{3442AC35-5616-470A-8D76-1B5BF7946131}" type="presParOf" srcId="{4287C79B-113B-425D-A4B3-D9791DED0E6C}" destId="{5314B13C-E113-47A4-99F6-E5EE427C139C}" srcOrd="0" destOrd="0" presId="urn:microsoft.com/office/officeart/2005/8/layout/target3"/>
    <dgm:cxn modelId="{87184C5A-9C60-4CC8-8759-60808FCDDC45}" type="presParOf" srcId="{4287C79B-113B-425D-A4B3-D9791DED0E6C}" destId="{07489619-A951-434A-80B7-3EE327531133}" srcOrd="1" destOrd="0" presId="urn:microsoft.com/office/officeart/2005/8/layout/target3"/>
    <dgm:cxn modelId="{86334E8D-D385-4BD3-BF5E-0B2097EE76FF}" type="presParOf" srcId="{4287C79B-113B-425D-A4B3-D9791DED0E6C}" destId="{F7CBD45D-73CC-4FA5-96E5-AD91774A9287}" srcOrd="2" destOrd="0" presId="urn:microsoft.com/office/officeart/2005/8/layout/target3"/>
    <dgm:cxn modelId="{78B5A0FF-693F-421E-BA3A-7BC4DF710A35}" type="presParOf" srcId="{4287C79B-113B-425D-A4B3-D9791DED0E6C}" destId="{75B9260B-FAE7-4054-9D0F-9F82601A705E}" srcOrd="3" destOrd="0" presId="urn:microsoft.com/office/officeart/2005/8/layout/target3"/>
    <dgm:cxn modelId="{19445FE8-4938-4491-AE90-78157DF17802}" type="presParOf" srcId="{4287C79B-113B-425D-A4B3-D9791DED0E6C}" destId="{AF02493E-406B-4A4C-9AEC-1D862CB4E286}" srcOrd="4" destOrd="0" presId="urn:microsoft.com/office/officeart/2005/8/layout/target3"/>
    <dgm:cxn modelId="{349E1A36-A483-41F9-8E32-B62C249E9A99}" type="presParOf" srcId="{4287C79B-113B-425D-A4B3-D9791DED0E6C}" destId="{DA849A80-2A56-4BC9-BE2F-E7F1EAD8CC88}" srcOrd="5" destOrd="0" presId="urn:microsoft.com/office/officeart/2005/8/layout/target3"/>
    <dgm:cxn modelId="{C8F010EB-B560-4AFF-B11D-5CF25AA29C60}" type="presParOf" srcId="{4287C79B-113B-425D-A4B3-D9791DED0E6C}" destId="{FE5A7C6E-6AFB-47CF-98A9-BC3793848370}" srcOrd="6" destOrd="0" presId="urn:microsoft.com/office/officeart/2005/8/layout/target3"/>
    <dgm:cxn modelId="{2B9733EF-E668-4BB5-871F-9C24DD4D57E3}" type="presParOf" srcId="{4287C79B-113B-425D-A4B3-D9791DED0E6C}" destId="{0FB5A4C6-7763-4E89-8651-E36353CCE510}" srcOrd="7" destOrd="0" presId="urn:microsoft.com/office/officeart/2005/8/layout/target3"/>
    <dgm:cxn modelId="{B6AD4E0A-4F81-43CB-8B09-43DD52B5EA55}" type="presParOf" srcId="{4287C79B-113B-425D-A4B3-D9791DED0E6C}" destId="{B77D7E49-DBA4-4AC4-BE6F-D7BC5EAD7EA0}" srcOrd="8" destOrd="0" presId="urn:microsoft.com/office/officeart/2005/8/layout/target3"/>
    <dgm:cxn modelId="{E1B250E9-EBC8-418D-9F23-E1DC69F70491}" type="presParOf" srcId="{4287C79B-113B-425D-A4B3-D9791DED0E6C}" destId="{B9C2CAD6-C7AF-41D9-9108-225B6127D6A7}" srcOrd="9" destOrd="0" presId="urn:microsoft.com/office/officeart/2005/8/layout/target3"/>
    <dgm:cxn modelId="{8C803316-BF38-4537-8B99-3F8F8E4CDD12}" type="presParOf" srcId="{4287C79B-113B-425D-A4B3-D9791DED0E6C}" destId="{AD86EA74-9645-4A4C-A189-9DD8C5B5ABBC}" srcOrd="10" destOrd="0" presId="urn:microsoft.com/office/officeart/2005/8/layout/target3"/>
    <dgm:cxn modelId="{B13F78B7-6808-44CA-B76B-54BD89DC4A73}" type="presParOf" srcId="{4287C79B-113B-425D-A4B3-D9791DED0E6C}" destId="{B8F5682E-508B-45F8-BE32-F0069D8B2ED4}"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ADE11C-8CE7-F848-B66F-7FFBAD456C9D}" type="doc">
      <dgm:prSet loTypeId="urn:microsoft.com/office/officeart/2005/8/layout/radial5" loCatId="" qsTypeId="urn:microsoft.com/office/officeart/2005/8/quickstyle/simple4" qsCatId="simple" csTypeId="urn:microsoft.com/office/officeart/2005/8/colors/colorful1" csCatId="colorful" phldr="1"/>
      <dgm:spPr/>
      <dgm:t>
        <a:bodyPr/>
        <a:lstStyle/>
        <a:p>
          <a:endParaRPr lang="en-US"/>
        </a:p>
      </dgm:t>
    </dgm:pt>
    <dgm:pt modelId="{634174EF-2E7D-194D-B410-E784FACD3C87}">
      <dgm:prSet phldrT="[Text]"/>
      <dgm:spPr/>
      <dgm:t>
        <a:bodyPr/>
        <a:lstStyle/>
        <a:p>
          <a:r>
            <a:rPr lang="en-US" dirty="0" smtClean="0"/>
            <a:t>Collaborate to Solve Problems</a:t>
          </a:r>
          <a:endParaRPr lang="en-US" dirty="0"/>
        </a:p>
      </dgm:t>
    </dgm:pt>
    <dgm:pt modelId="{D8316C3B-3112-D949-8741-0ACF7CBF8645}" type="parTrans" cxnId="{C983732B-0E04-EB43-BFAB-DA7B470D4FB9}">
      <dgm:prSet/>
      <dgm:spPr/>
      <dgm:t>
        <a:bodyPr/>
        <a:lstStyle/>
        <a:p>
          <a:endParaRPr lang="en-US"/>
        </a:p>
      </dgm:t>
    </dgm:pt>
    <dgm:pt modelId="{7A03310A-7931-DD44-8062-084A9F77AF91}" type="sibTrans" cxnId="{C983732B-0E04-EB43-BFAB-DA7B470D4FB9}">
      <dgm:prSet/>
      <dgm:spPr/>
      <dgm:t>
        <a:bodyPr/>
        <a:lstStyle/>
        <a:p>
          <a:endParaRPr lang="en-US"/>
        </a:p>
      </dgm:t>
    </dgm:pt>
    <dgm:pt modelId="{352C4109-2AFB-9E46-85FB-1EDD6738BE6E}">
      <dgm:prSet phldrT="[Text]"/>
      <dgm:spPr/>
      <dgm:t>
        <a:bodyPr/>
        <a:lstStyle/>
        <a:p>
          <a:r>
            <a:rPr lang="en-US" dirty="0" smtClean="0"/>
            <a:t>Gather Information</a:t>
          </a:r>
          <a:endParaRPr lang="en-US" dirty="0"/>
        </a:p>
      </dgm:t>
    </dgm:pt>
    <dgm:pt modelId="{0A4D4463-2880-A340-B793-BA8FEBF0B286}" type="parTrans" cxnId="{3C72ED95-670F-E947-8C72-6F5D800C69A1}">
      <dgm:prSet/>
      <dgm:spPr/>
      <dgm:t>
        <a:bodyPr/>
        <a:lstStyle/>
        <a:p>
          <a:endParaRPr lang="en-US"/>
        </a:p>
      </dgm:t>
    </dgm:pt>
    <dgm:pt modelId="{E6C49ABF-2B78-EF43-ACCF-0A8344683BBC}" type="sibTrans" cxnId="{3C72ED95-670F-E947-8C72-6F5D800C69A1}">
      <dgm:prSet/>
      <dgm:spPr/>
      <dgm:t>
        <a:bodyPr/>
        <a:lstStyle/>
        <a:p>
          <a:endParaRPr lang="en-US"/>
        </a:p>
      </dgm:t>
    </dgm:pt>
    <dgm:pt modelId="{B32F573D-A07C-FC41-99E4-FA4399B21D91}">
      <dgm:prSet phldrT="[Text]"/>
      <dgm:spPr/>
      <dgm:t>
        <a:bodyPr/>
        <a:lstStyle/>
        <a:p>
          <a:r>
            <a:rPr lang="en-US" dirty="0" smtClean="0"/>
            <a:t>Design Solutions  </a:t>
          </a:r>
          <a:endParaRPr lang="en-US" dirty="0"/>
        </a:p>
      </dgm:t>
    </dgm:pt>
    <dgm:pt modelId="{36E24342-E713-704D-A5C5-0795809C38C6}" type="parTrans" cxnId="{E2011318-E46B-344B-B8E5-DCC1E8C64F1C}">
      <dgm:prSet/>
      <dgm:spPr/>
      <dgm:t>
        <a:bodyPr/>
        <a:lstStyle/>
        <a:p>
          <a:endParaRPr lang="en-US"/>
        </a:p>
      </dgm:t>
    </dgm:pt>
    <dgm:pt modelId="{FBBA80E9-1456-3F46-8D61-D81EC985E633}" type="sibTrans" cxnId="{E2011318-E46B-344B-B8E5-DCC1E8C64F1C}">
      <dgm:prSet/>
      <dgm:spPr/>
      <dgm:t>
        <a:bodyPr/>
        <a:lstStyle/>
        <a:p>
          <a:endParaRPr lang="en-US"/>
        </a:p>
      </dgm:t>
    </dgm:pt>
    <dgm:pt modelId="{931072A9-075B-8842-9C7D-2D9F48ABD51D}">
      <dgm:prSet phldrT="[Text]"/>
      <dgm:spPr/>
      <dgm:t>
        <a:bodyPr/>
        <a:lstStyle/>
        <a:p>
          <a:r>
            <a:rPr lang="en-US" dirty="0" smtClean="0"/>
            <a:t>Test Solutions</a:t>
          </a:r>
          <a:endParaRPr lang="en-US" dirty="0"/>
        </a:p>
      </dgm:t>
    </dgm:pt>
    <dgm:pt modelId="{C9844BF3-B0B8-AE4B-8BFA-9BAAA65D1E87}" type="parTrans" cxnId="{1D793159-7998-3643-92AD-81487E799845}">
      <dgm:prSet/>
      <dgm:spPr/>
      <dgm:t>
        <a:bodyPr/>
        <a:lstStyle/>
        <a:p>
          <a:endParaRPr lang="en-US"/>
        </a:p>
      </dgm:t>
    </dgm:pt>
    <dgm:pt modelId="{25DF101B-E7C2-4A44-BDF4-A24A1FF71298}" type="sibTrans" cxnId="{1D793159-7998-3643-92AD-81487E799845}">
      <dgm:prSet/>
      <dgm:spPr/>
      <dgm:t>
        <a:bodyPr/>
        <a:lstStyle/>
        <a:p>
          <a:endParaRPr lang="en-US"/>
        </a:p>
      </dgm:t>
    </dgm:pt>
    <dgm:pt modelId="{152DA836-84E6-6843-81B7-1E17CE2A0C15}">
      <dgm:prSet phldrT="[Text]"/>
      <dgm:spPr/>
      <dgm:t>
        <a:bodyPr/>
        <a:lstStyle/>
        <a:p>
          <a:r>
            <a:rPr lang="en-US" dirty="0" smtClean="0"/>
            <a:t>Re-design </a:t>
          </a:r>
          <a:endParaRPr lang="en-US" dirty="0"/>
        </a:p>
      </dgm:t>
    </dgm:pt>
    <dgm:pt modelId="{B972F5D3-350E-BB4D-9647-9A14D399C3E5}" type="parTrans" cxnId="{E552C1C0-76E2-094B-97F3-401D33899102}">
      <dgm:prSet/>
      <dgm:spPr/>
      <dgm:t>
        <a:bodyPr/>
        <a:lstStyle/>
        <a:p>
          <a:endParaRPr lang="en-US"/>
        </a:p>
      </dgm:t>
    </dgm:pt>
    <dgm:pt modelId="{F6978FBB-F09C-5547-A4CB-AD18D33B0A4A}" type="sibTrans" cxnId="{E552C1C0-76E2-094B-97F3-401D33899102}">
      <dgm:prSet/>
      <dgm:spPr/>
      <dgm:t>
        <a:bodyPr/>
        <a:lstStyle/>
        <a:p>
          <a:endParaRPr lang="en-US"/>
        </a:p>
      </dgm:t>
    </dgm:pt>
    <dgm:pt modelId="{27DA0339-5299-8942-8D47-658CFDF1DA92}">
      <dgm:prSet phldrT="[Text]"/>
      <dgm:spPr/>
      <dgm:t>
        <a:bodyPr/>
        <a:lstStyle/>
        <a:p>
          <a:r>
            <a:rPr lang="en-US" dirty="0" smtClean="0"/>
            <a:t>Determine Limitations</a:t>
          </a:r>
          <a:endParaRPr lang="en-US" dirty="0"/>
        </a:p>
      </dgm:t>
    </dgm:pt>
    <dgm:pt modelId="{4DADA566-9AE5-FD47-9CAE-30CA15D910B2}" type="parTrans" cxnId="{5EC11036-748C-8F42-BD97-D3D57BC7997E}">
      <dgm:prSet/>
      <dgm:spPr/>
      <dgm:t>
        <a:bodyPr/>
        <a:lstStyle/>
        <a:p>
          <a:endParaRPr lang="en-US"/>
        </a:p>
      </dgm:t>
    </dgm:pt>
    <dgm:pt modelId="{6C9877E5-7773-4544-8038-90124C2C1BC6}" type="sibTrans" cxnId="{5EC11036-748C-8F42-BD97-D3D57BC7997E}">
      <dgm:prSet/>
      <dgm:spPr/>
      <dgm:t>
        <a:bodyPr/>
        <a:lstStyle/>
        <a:p>
          <a:endParaRPr lang="en-US"/>
        </a:p>
      </dgm:t>
    </dgm:pt>
    <dgm:pt modelId="{8B701251-8C38-D64C-BA44-607088C9EBBA}" type="pres">
      <dgm:prSet presAssocID="{73ADE11C-8CE7-F848-B66F-7FFBAD456C9D}" presName="Name0" presStyleCnt="0">
        <dgm:presLayoutVars>
          <dgm:chMax val="1"/>
          <dgm:dir/>
          <dgm:animLvl val="ctr"/>
          <dgm:resizeHandles val="exact"/>
        </dgm:presLayoutVars>
      </dgm:prSet>
      <dgm:spPr/>
      <dgm:t>
        <a:bodyPr/>
        <a:lstStyle/>
        <a:p>
          <a:endParaRPr lang="en-US"/>
        </a:p>
      </dgm:t>
    </dgm:pt>
    <dgm:pt modelId="{DFAF283F-127E-E94C-B5C0-D8C184B6028B}" type="pres">
      <dgm:prSet presAssocID="{634174EF-2E7D-194D-B410-E784FACD3C87}" presName="centerShape" presStyleLbl="node0" presStyleIdx="0" presStyleCnt="1"/>
      <dgm:spPr/>
      <dgm:t>
        <a:bodyPr/>
        <a:lstStyle/>
        <a:p>
          <a:endParaRPr lang="en-US"/>
        </a:p>
      </dgm:t>
    </dgm:pt>
    <dgm:pt modelId="{62BC0716-5D73-E84D-A765-7F4DB2B6F775}" type="pres">
      <dgm:prSet presAssocID="{0A4D4463-2880-A340-B793-BA8FEBF0B286}" presName="parTrans" presStyleLbl="sibTrans2D1" presStyleIdx="0" presStyleCnt="5"/>
      <dgm:spPr/>
      <dgm:t>
        <a:bodyPr/>
        <a:lstStyle/>
        <a:p>
          <a:endParaRPr lang="en-US"/>
        </a:p>
      </dgm:t>
    </dgm:pt>
    <dgm:pt modelId="{430DA79F-723F-9D46-A3BB-5C1BF8CE85A7}" type="pres">
      <dgm:prSet presAssocID="{0A4D4463-2880-A340-B793-BA8FEBF0B286}" presName="connectorText" presStyleLbl="sibTrans2D1" presStyleIdx="0" presStyleCnt="5"/>
      <dgm:spPr/>
      <dgm:t>
        <a:bodyPr/>
        <a:lstStyle/>
        <a:p>
          <a:endParaRPr lang="en-US"/>
        </a:p>
      </dgm:t>
    </dgm:pt>
    <dgm:pt modelId="{4F0FB02A-DCCB-A747-8793-896BBC8C4D66}" type="pres">
      <dgm:prSet presAssocID="{352C4109-2AFB-9E46-85FB-1EDD6738BE6E}" presName="node" presStyleLbl="node1" presStyleIdx="0" presStyleCnt="5">
        <dgm:presLayoutVars>
          <dgm:bulletEnabled val="1"/>
        </dgm:presLayoutVars>
      </dgm:prSet>
      <dgm:spPr/>
      <dgm:t>
        <a:bodyPr/>
        <a:lstStyle/>
        <a:p>
          <a:endParaRPr lang="en-US"/>
        </a:p>
      </dgm:t>
    </dgm:pt>
    <dgm:pt modelId="{D8E64A76-B49F-2644-85D6-0B78A1CC546B}" type="pres">
      <dgm:prSet presAssocID="{4DADA566-9AE5-FD47-9CAE-30CA15D910B2}" presName="parTrans" presStyleLbl="sibTrans2D1" presStyleIdx="1" presStyleCnt="5"/>
      <dgm:spPr/>
      <dgm:t>
        <a:bodyPr/>
        <a:lstStyle/>
        <a:p>
          <a:endParaRPr lang="en-US"/>
        </a:p>
      </dgm:t>
    </dgm:pt>
    <dgm:pt modelId="{D85B630F-D9F8-2044-A404-0846CB2497C8}" type="pres">
      <dgm:prSet presAssocID="{4DADA566-9AE5-FD47-9CAE-30CA15D910B2}" presName="connectorText" presStyleLbl="sibTrans2D1" presStyleIdx="1" presStyleCnt="5"/>
      <dgm:spPr/>
      <dgm:t>
        <a:bodyPr/>
        <a:lstStyle/>
        <a:p>
          <a:endParaRPr lang="en-US"/>
        </a:p>
      </dgm:t>
    </dgm:pt>
    <dgm:pt modelId="{D7423C59-8C63-FC4D-A1EB-96FAC3F96BA8}" type="pres">
      <dgm:prSet presAssocID="{27DA0339-5299-8942-8D47-658CFDF1DA92}" presName="node" presStyleLbl="node1" presStyleIdx="1" presStyleCnt="5">
        <dgm:presLayoutVars>
          <dgm:bulletEnabled val="1"/>
        </dgm:presLayoutVars>
      </dgm:prSet>
      <dgm:spPr/>
      <dgm:t>
        <a:bodyPr/>
        <a:lstStyle/>
        <a:p>
          <a:endParaRPr lang="en-US"/>
        </a:p>
      </dgm:t>
    </dgm:pt>
    <dgm:pt modelId="{AB02BF29-0C0A-FB47-9BFA-DB3D6BC04D04}" type="pres">
      <dgm:prSet presAssocID="{36E24342-E713-704D-A5C5-0795809C38C6}" presName="parTrans" presStyleLbl="sibTrans2D1" presStyleIdx="2" presStyleCnt="5"/>
      <dgm:spPr/>
      <dgm:t>
        <a:bodyPr/>
        <a:lstStyle/>
        <a:p>
          <a:endParaRPr lang="en-US"/>
        </a:p>
      </dgm:t>
    </dgm:pt>
    <dgm:pt modelId="{67CF619C-C538-3E44-BC57-2A4786D6605C}" type="pres">
      <dgm:prSet presAssocID="{36E24342-E713-704D-A5C5-0795809C38C6}" presName="connectorText" presStyleLbl="sibTrans2D1" presStyleIdx="2" presStyleCnt="5"/>
      <dgm:spPr/>
      <dgm:t>
        <a:bodyPr/>
        <a:lstStyle/>
        <a:p>
          <a:endParaRPr lang="en-US"/>
        </a:p>
      </dgm:t>
    </dgm:pt>
    <dgm:pt modelId="{D59EF693-0CF1-654D-9274-96F1CE13C95A}" type="pres">
      <dgm:prSet presAssocID="{B32F573D-A07C-FC41-99E4-FA4399B21D91}" presName="node" presStyleLbl="node1" presStyleIdx="2" presStyleCnt="5" custRadScaleRad="97625" custRadScaleInc="-2832">
        <dgm:presLayoutVars>
          <dgm:bulletEnabled val="1"/>
        </dgm:presLayoutVars>
      </dgm:prSet>
      <dgm:spPr/>
      <dgm:t>
        <a:bodyPr/>
        <a:lstStyle/>
        <a:p>
          <a:endParaRPr lang="en-US"/>
        </a:p>
      </dgm:t>
    </dgm:pt>
    <dgm:pt modelId="{4F9056EE-237B-F640-9314-5A86F6475809}" type="pres">
      <dgm:prSet presAssocID="{C9844BF3-B0B8-AE4B-8BFA-9BAAA65D1E87}" presName="parTrans" presStyleLbl="sibTrans2D1" presStyleIdx="3" presStyleCnt="5"/>
      <dgm:spPr/>
      <dgm:t>
        <a:bodyPr/>
        <a:lstStyle/>
        <a:p>
          <a:endParaRPr lang="en-US"/>
        </a:p>
      </dgm:t>
    </dgm:pt>
    <dgm:pt modelId="{D18A9248-A007-7047-B03A-B54521EFDEB5}" type="pres">
      <dgm:prSet presAssocID="{C9844BF3-B0B8-AE4B-8BFA-9BAAA65D1E87}" presName="connectorText" presStyleLbl="sibTrans2D1" presStyleIdx="3" presStyleCnt="5"/>
      <dgm:spPr/>
      <dgm:t>
        <a:bodyPr/>
        <a:lstStyle/>
        <a:p>
          <a:endParaRPr lang="en-US"/>
        </a:p>
      </dgm:t>
    </dgm:pt>
    <dgm:pt modelId="{FB837DA9-0076-694F-B06F-ED828EFB6072}" type="pres">
      <dgm:prSet presAssocID="{931072A9-075B-8842-9C7D-2D9F48ABD51D}" presName="node" presStyleLbl="node1" presStyleIdx="3" presStyleCnt="5" custRadScaleRad="97232" custRadScaleInc="3317">
        <dgm:presLayoutVars>
          <dgm:bulletEnabled val="1"/>
        </dgm:presLayoutVars>
      </dgm:prSet>
      <dgm:spPr/>
      <dgm:t>
        <a:bodyPr/>
        <a:lstStyle/>
        <a:p>
          <a:endParaRPr lang="en-US"/>
        </a:p>
      </dgm:t>
    </dgm:pt>
    <dgm:pt modelId="{C0FC6098-D31F-4248-A673-F6CAF5B6D13E}" type="pres">
      <dgm:prSet presAssocID="{B972F5D3-350E-BB4D-9647-9A14D399C3E5}" presName="parTrans" presStyleLbl="sibTrans2D1" presStyleIdx="4" presStyleCnt="5"/>
      <dgm:spPr/>
      <dgm:t>
        <a:bodyPr/>
        <a:lstStyle/>
        <a:p>
          <a:endParaRPr lang="en-US"/>
        </a:p>
      </dgm:t>
    </dgm:pt>
    <dgm:pt modelId="{D7EF7A2B-D135-034E-A16C-ED05C55C9A4E}" type="pres">
      <dgm:prSet presAssocID="{B972F5D3-350E-BB4D-9647-9A14D399C3E5}" presName="connectorText" presStyleLbl="sibTrans2D1" presStyleIdx="4" presStyleCnt="5"/>
      <dgm:spPr/>
      <dgm:t>
        <a:bodyPr/>
        <a:lstStyle/>
        <a:p>
          <a:endParaRPr lang="en-US"/>
        </a:p>
      </dgm:t>
    </dgm:pt>
    <dgm:pt modelId="{E16E8B7F-2CC3-B04F-8934-1E5EBEC7A8C7}" type="pres">
      <dgm:prSet presAssocID="{152DA836-84E6-6843-81B7-1E17CE2A0C15}" presName="node" presStyleLbl="node1" presStyleIdx="4" presStyleCnt="5">
        <dgm:presLayoutVars>
          <dgm:bulletEnabled val="1"/>
        </dgm:presLayoutVars>
      </dgm:prSet>
      <dgm:spPr/>
      <dgm:t>
        <a:bodyPr/>
        <a:lstStyle/>
        <a:p>
          <a:endParaRPr lang="en-US"/>
        </a:p>
      </dgm:t>
    </dgm:pt>
  </dgm:ptLst>
  <dgm:cxnLst>
    <dgm:cxn modelId="{CC90EC70-E216-4B0E-82D9-E8602D69B1F5}" type="presOf" srcId="{B972F5D3-350E-BB4D-9647-9A14D399C3E5}" destId="{D7EF7A2B-D135-034E-A16C-ED05C55C9A4E}" srcOrd="1" destOrd="0" presId="urn:microsoft.com/office/officeart/2005/8/layout/radial5"/>
    <dgm:cxn modelId="{175B4229-3119-4E3E-B757-516F08F3FECF}" type="presOf" srcId="{27DA0339-5299-8942-8D47-658CFDF1DA92}" destId="{D7423C59-8C63-FC4D-A1EB-96FAC3F96BA8}" srcOrd="0" destOrd="0" presId="urn:microsoft.com/office/officeart/2005/8/layout/radial5"/>
    <dgm:cxn modelId="{929A51F5-6FC6-4CFA-AC9C-28165822F683}" type="presOf" srcId="{931072A9-075B-8842-9C7D-2D9F48ABD51D}" destId="{FB837DA9-0076-694F-B06F-ED828EFB6072}" srcOrd="0" destOrd="0" presId="urn:microsoft.com/office/officeart/2005/8/layout/radial5"/>
    <dgm:cxn modelId="{1A21A10F-29F1-4237-8FFD-54812D2A24F7}" type="presOf" srcId="{352C4109-2AFB-9E46-85FB-1EDD6738BE6E}" destId="{4F0FB02A-DCCB-A747-8793-896BBC8C4D66}" srcOrd="0" destOrd="0" presId="urn:microsoft.com/office/officeart/2005/8/layout/radial5"/>
    <dgm:cxn modelId="{4170CC8F-0DE1-4322-9300-B8E3D1281A49}" type="presOf" srcId="{36E24342-E713-704D-A5C5-0795809C38C6}" destId="{67CF619C-C538-3E44-BC57-2A4786D6605C}" srcOrd="1" destOrd="0" presId="urn:microsoft.com/office/officeart/2005/8/layout/radial5"/>
    <dgm:cxn modelId="{C67B2BC5-1640-4472-BFA1-CFDDD873BBE6}" type="presOf" srcId="{B972F5D3-350E-BB4D-9647-9A14D399C3E5}" destId="{C0FC6098-D31F-4248-A673-F6CAF5B6D13E}" srcOrd="0" destOrd="0" presId="urn:microsoft.com/office/officeart/2005/8/layout/radial5"/>
    <dgm:cxn modelId="{6EF39E93-9268-4A82-B56C-6B75DE256166}" type="presOf" srcId="{4DADA566-9AE5-FD47-9CAE-30CA15D910B2}" destId="{D85B630F-D9F8-2044-A404-0846CB2497C8}" srcOrd="1" destOrd="0" presId="urn:microsoft.com/office/officeart/2005/8/layout/radial5"/>
    <dgm:cxn modelId="{B2268805-8955-4964-94F8-9325F8A1F9BE}" type="presOf" srcId="{73ADE11C-8CE7-F848-B66F-7FFBAD456C9D}" destId="{8B701251-8C38-D64C-BA44-607088C9EBBA}" srcOrd="0" destOrd="0" presId="urn:microsoft.com/office/officeart/2005/8/layout/radial5"/>
    <dgm:cxn modelId="{1093A2E0-1748-4F80-BFAA-D4D4268F6666}" type="presOf" srcId="{4DADA566-9AE5-FD47-9CAE-30CA15D910B2}" destId="{D8E64A76-B49F-2644-85D6-0B78A1CC546B}" srcOrd="0" destOrd="0" presId="urn:microsoft.com/office/officeart/2005/8/layout/radial5"/>
    <dgm:cxn modelId="{009C2B25-18C0-4E81-BE64-79A3E9AED3C9}" type="presOf" srcId="{B32F573D-A07C-FC41-99E4-FA4399B21D91}" destId="{D59EF693-0CF1-654D-9274-96F1CE13C95A}" srcOrd="0" destOrd="0" presId="urn:microsoft.com/office/officeart/2005/8/layout/radial5"/>
    <dgm:cxn modelId="{291F282A-1DA4-4BAE-AC58-92159AFC4797}" type="presOf" srcId="{C9844BF3-B0B8-AE4B-8BFA-9BAAA65D1E87}" destId="{4F9056EE-237B-F640-9314-5A86F6475809}" srcOrd="0" destOrd="0" presId="urn:microsoft.com/office/officeart/2005/8/layout/radial5"/>
    <dgm:cxn modelId="{647B5139-F0F7-40D0-8379-A4C080A5E9B3}" type="presOf" srcId="{0A4D4463-2880-A340-B793-BA8FEBF0B286}" destId="{430DA79F-723F-9D46-A3BB-5C1BF8CE85A7}" srcOrd="1" destOrd="0" presId="urn:microsoft.com/office/officeart/2005/8/layout/radial5"/>
    <dgm:cxn modelId="{C983732B-0E04-EB43-BFAB-DA7B470D4FB9}" srcId="{73ADE11C-8CE7-F848-B66F-7FFBAD456C9D}" destId="{634174EF-2E7D-194D-B410-E784FACD3C87}" srcOrd="0" destOrd="0" parTransId="{D8316C3B-3112-D949-8741-0ACF7CBF8645}" sibTransId="{7A03310A-7931-DD44-8062-084A9F77AF91}"/>
    <dgm:cxn modelId="{4042F445-B79F-4F04-A40E-C741D16855EA}" type="presOf" srcId="{36E24342-E713-704D-A5C5-0795809C38C6}" destId="{AB02BF29-0C0A-FB47-9BFA-DB3D6BC04D04}" srcOrd="0" destOrd="0" presId="urn:microsoft.com/office/officeart/2005/8/layout/radial5"/>
    <dgm:cxn modelId="{E552C1C0-76E2-094B-97F3-401D33899102}" srcId="{634174EF-2E7D-194D-B410-E784FACD3C87}" destId="{152DA836-84E6-6843-81B7-1E17CE2A0C15}" srcOrd="4" destOrd="0" parTransId="{B972F5D3-350E-BB4D-9647-9A14D399C3E5}" sibTransId="{F6978FBB-F09C-5547-A4CB-AD18D33B0A4A}"/>
    <dgm:cxn modelId="{1D793159-7998-3643-92AD-81487E799845}" srcId="{634174EF-2E7D-194D-B410-E784FACD3C87}" destId="{931072A9-075B-8842-9C7D-2D9F48ABD51D}" srcOrd="3" destOrd="0" parTransId="{C9844BF3-B0B8-AE4B-8BFA-9BAAA65D1E87}" sibTransId="{25DF101B-E7C2-4A44-BDF4-A24A1FF71298}"/>
    <dgm:cxn modelId="{B37E0E7C-B6E7-423A-893B-54F6BAECA69E}" type="presOf" srcId="{C9844BF3-B0B8-AE4B-8BFA-9BAAA65D1E87}" destId="{D18A9248-A007-7047-B03A-B54521EFDEB5}" srcOrd="1" destOrd="0" presId="urn:microsoft.com/office/officeart/2005/8/layout/radial5"/>
    <dgm:cxn modelId="{E2011318-E46B-344B-B8E5-DCC1E8C64F1C}" srcId="{634174EF-2E7D-194D-B410-E784FACD3C87}" destId="{B32F573D-A07C-FC41-99E4-FA4399B21D91}" srcOrd="2" destOrd="0" parTransId="{36E24342-E713-704D-A5C5-0795809C38C6}" sibTransId="{FBBA80E9-1456-3F46-8D61-D81EC985E633}"/>
    <dgm:cxn modelId="{570AEFB3-6000-454D-9D3B-E81C78153192}" type="presOf" srcId="{0A4D4463-2880-A340-B793-BA8FEBF0B286}" destId="{62BC0716-5D73-E84D-A765-7F4DB2B6F775}" srcOrd="0" destOrd="0" presId="urn:microsoft.com/office/officeart/2005/8/layout/radial5"/>
    <dgm:cxn modelId="{B381F76F-B54B-4570-8DCE-4E46DD3B8FA0}" type="presOf" srcId="{152DA836-84E6-6843-81B7-1E17CE2A0C15}" destId="{E16E8B7F-2CC3-B04F-8934-1E5EBEC7A8C7}" srcOrd="0" destOrd="0" presId="urn:microsoft.com/office/officeart/2005/8/layout/radial5"/>
    <dgm:cxn modelId="{3C72ED95-670F-E947-8C72-6F5D800C69A1}" srcId="{634174EF-2E7D-194D-B410-E784FACD3C87}" destId="{352C4109-2AFB-9E46-85FB-1EDD6738BE6E}" srcOrd="0" destOrd="0" parTransId="{0A4D4463-2880-A340-B793-BA8FEBF0B286}" sibTransId="{E6C49ABF-2B78-EF43-ACCF-0A8344683BBC}"/>
    <dgm:cxn modelId="{0B7D1AC3-FFF0-4BF8-A9A1-09B2D55B6B5A}" type="presOf" srcId="{634174EF-2E7D-194D-B410-E784FACD3C87}" destId="{DFAF283F-127E-E94C-B5C0-D8C184B6028B}" srcOrd="0" destOrd="0" presId="urn:microsoft.com/office/officeart/2005/8/layout/radial5"/>
    <dgm:cxn modelId="{5EC11036-748C-8F42-BD97-D3D57BC7997E}" srcId="{634174EF-2E7D-194D-B410-E784FACD3C87}" destId="{27DA0339-5299-8942-8D47-658CFDF1DA92}" srcOrd="1" destOrd="0" parTransId="{4DADA566-9AE5-FD47-9CAE-30CA15D910B2}" sibTransId="{6C9877E5-7773-4544-8038-90124C2C1BC6}"/>
    <dgm:cxn modelId="{1EAA52E6-7EB6-4B3C-9A69-4EBF27BAB7FD}" type="presParOf" srcId="{8B701251-8C38-D64C-BA44-607088C9EBBA}" destId="{DFAF283F-127E-E94C-B5C0-D8C184B6028B}" srcOrd="0" destOrd="0" presId="urn:microsoft.com/office/officeart/2005/8/layout/radial5"/>
    <dgm:cxn modelId="{E1ECDC4B-FBAB-4F5F-8A39-648E6CA6AE5D}" type="presParOf" srcId="{8B701251-8C38-D64C-BA44-607088C9EBBA}" destId="{62BC0716-5D73-E84D-A765-7F4DB2B6F775}" srcOrd="1" destOrd="0" presId="urn:microsoft.com/office/officeart/2005/8/layout/radial5"/>
    <dgm:cxn modelId="{D6F66E62-5FAC-43B2-B98C-ACF2329E7E99}" type="presParOf" srcId="{62BC0716-5D73-E84D-A765-7F4DB2B6F775}" destId="{430DA79F-723F-9D46-A3BB-5C1BF8CE85A7}" srcOrd="0" destOrd="0" presId="urn:microsoft.com/office/officeart/2005/8/layout/radial5"/>
    <dgm:cxn modelId="{75993997-E1E1-4443-ABDE-2C426E79696A}" type="presParOf" srcId="{8B701251-8C38-D64C-BA44-607088C9EBBA}" destId="{4F0FB02A-DCCB-A747-8793-896BBC8C4D66}" srcOrd="2" destOrd="0" presId="urn:microsoft.com/office/officeart/2005/8/layout/radial5"/>
    <dgm:cxn modelId="{1C92C04C-A2C6-4A90-B84F-2C27C4851CDF}" type="presParOf" srcId="{8B701251-8C38-D64C-BA44-607088C9EBBA}" destId="{D8E64A76-B49F-2644-85D6-0B78A1CC546B}" srcOrd="3" destOrd="0" presId="urn:microsoft.com/office/officeart/2005/8/layout/radial5"/>
    <dgm:cxn modelId="{5598CC8D-09E7-49C1-A976-69F1166FEBD1}" type="presParOf" srcId="{D8E64A76-B49F-2644-85D6-0B78A1CC546B}" destId="{D85B630F-D9F8-2044-A404-0846CB2497C8}" srcOrd="0" destOrd="0" presId="urn:microsoft.com/office/officeart/2005/8/layout/radial5"/>
    <dgm:cxn modelId="{86BD9642-0F1C-4C2B-AB95-B45CB2FF0BCC}" type="presParOf" srcId="{8B701251-8C38-D64C-BA44-607088C9EBBA}" destId="{D7423C59-8C63-FC4D-A1EB-96FAC3F96BA8}" srcOrd="4" destOrd="0" presId="urn:microsoft.com/office/officeart/2005/8/layout/radial5"/>
    <dgm:cxn modelId="{D5205CEA-6AF4-4AC0-B918-F235996295AB}" type="presParOf" srcId="{8B701251-8C38-D64C-BA44-607088C9EBBA}" destId="{AB02BF29-0C0A-FB47-9BFA-DB3D6BC04D04}" srcOrd="5" destOrd="0" presId="urn:microsoft.com/office/officeart/2005/8/layout/radial5"/>
    <dgm:cxn modelId="{710152E1-3A2F-4A40-A423-0AE794E5BEBB}" type="presParOf" srcId="{AB02BF29-0C0A-FB47-9BFA-DB3D6BC04D04}" destId="{67CF619C-C538-3E44-BC57-2A4786D6605C}" srcOrd="0" destOrd="0" presId="urn:microsoft.com/office/officeart/2005/8/layout/radial5"/>
    <dgm:cxn modelId="{FC3055FF-C446-4758-98E3-BE049F050634}" type="presParOf" srcId="{8B701251-8C38-D64C-BA44-607088C9EBBA}" destId="{D59EF693-0CF1-654D-9274-96F1CE13C95A}" srcOrd="6" destOrd="0" presId="urn:microsoft.com/office/officeart/2005/8/layout/radial5"/>
    <dgm:cxn modelId="{B007A066-F37A-4500-A2CD-ACCCDE7F0C94}" type="presParOf" srcId="{8B701251-8C38-D64C-BA44-607088C9EBBA}" destId="{4F9056EE-237B-F640-9314-5A86F6475809}" srcOrd="7" destOrd="0" presId="urn:microsoft.com/office/officeart/2005/8/layout/radial5"/>
    <dgm:cxn modelId="{BA288939-7956-4B1B-B001-D339F2B95073}" type="presParOf" srcId="{4F9056EE-237B-F640-9314-5A86F6475809}" destId="{D18A9248-A007-7047-B03A-B54521EFDEB5}" srcOrd="0" destOrd="0" presId="urn:microsoft.com/office/officeart/2005/8/layout/radial5"/>
    <dgm:cxn modelId="{70E8DBE2-37CE-4E16-B60A-C894EB4980C1}" type="presParOf" srcId="{8B701251-8C38-D64C-BA44-607088C9EBBA}" destId="{FB837DA9-0076-694F-B06F-ED828EFB6072}" srcOrd="8" destOrd="0" presId="urn:microsoft.com/office/officeart/2005/8/layout/radial5"/>
    <dgm:cxn modelId="{9FF48534-FDF6-49E7-AC82-901BDF5F944D}" type="presParOf" srcId="{8B701251-8C38-D64C-BA44-607088C9EBBA}" destId="{C0FC6098-D31F-4248-A673-F6CAF5B6D13E}" srcOrd="9" destOrd="0" presId="urn:microsoft.com/office/officeart/2005/8/layout/radial5"/>
    <dgm:cxn modelId="{409B2E90-D611-4E9A-A900-C921FF34F46E}" type="presParOf" srcId="{C0FC6098-D31F-4248-A673-F6CAF5B6D13E}" destId="{D7EF7A2B-D135-034E-A16C-ED05C55C9A4E}" srcOrd="0" destOrd="0" presId="urn:microsoft.com/office/officeart/2005/8/layout/radial5"/>
    <dgm:cxn modelId="{EDFFBA64-7004-4738-A7A6-CDABFFB2B411}" type="presParOf" srcId="{8B701251-8C38-D64C-BA44-607088C9EBBA}" destId="{E16E8B7F-2CC3-B04F-8934-1E5EBEC7A8C7}"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43D712-8C88-4A95-A598-FA8C96E46832}" type="datetimeFigureOut">
              <a:rPr lang="en-US" smtClean="0"/>
              <a:t>4/8/14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651B24-DEE0-42E7-8FC9-8A7603427C92}" type="slidenum">
              <a:rPr lang="en-US" smtClean="0"/>
              <a:t>‹#›</a:t>
            </a:fld>
            <a:endParaRPr lang="en-US" dirty="0"/>
          </a:p>
        </p:txBody>
      </p:sp>
    </p:spTree>
    <p:extLst>
      <p:ext uri="{BB962C8B-B14F-4D97-AF65-F5344CB8AC3E}">
        <p14:creationId xmlns:p14="http://schemas.microsoft.com/office/powerpoint/2010/main" val="2751499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notesMaster" Target="../notesMasters/notesMaster1.xml"/><Relationship Id="rId3"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notesMaster" Target="../notesMasters/notesMaster1.xml"/><Relationship Id="rId3"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notesMaster" Target="../notesMasters/notesMaster1.xml"/><Relationship Id="rId3"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notesMaster" Target="../notesMasters/notesMaster1.xml"/><Relationship Id="rId3"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mtClean="0"/>
              <a:t>
Poll Title: What is your current position?
http://www.polleverywhere.com/free_text_polls/s3h2UDywQX3625W</a:t>
            </a:r>
            <a:endParaRPr lang="en-US"/>
          </a:p>
        </p:txBody>
      </p:sp>
      <p:sp>
        <p:nvSpPr>
          <p:cNvPr id="4" name="Slide Number Placeholder 3"/>
          <p:cNvSpPr>
            <a:spLocks noGrp="1"/>
          </p:cNvSpPr>
          <p:nvPr>
            <p:ph type="sldNum" sz="quarter" idx="10"/>
          </p:nvPr>
        </p:nvSpPr>
        <p:spPr/>
        <p:txBody>
          <a:bodyPr/>
          <a:lstStyle/>
          <a:p>
            <a:fld id="{EA651B24-DEE0-42E7-8FC9-8A7603427C92}" type="slidenum">
              <a:rPr lang="en-US" smtClean="0"/>
              <a:t>2</a:t>
            </a:fld>
            <a:endParaRPr lang="en-US"/>
          </a:p>
        </p:txBody>
      </p:sp>
    </p:spTree>
    <p:extLst>
      <p:ext uri="{BB962C8B-B14F-4D97-AF65-F5344CB8AC3E}">
        <p14:creationId xmlns:p14="http://schemas.microsoft.com/office/powerpoint/2010/main" val="3942800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Wouldn’t be here if you</a:t>
            </a:r>
            <a:r>
              <a:rPr lang="en-US" baseline="0" dirty="0" smtClean="0"/>
              <a:t> were at this stage.</a:t>
            </a:r>
          </a:p>
          <a:p>
            <a:endParaRPr lang="en-US" dirty="0"/>
          </a:p>
        </p:txBody>
      </p:sp>
      <p:sp>
        <p:nvSpPr>
          <p:cNvPr id="4" name="Slide Number Placeholder 3"/>
          <p:cNvSpPr>
            <a:spLocks noGrp="1"/>
          </p:cNvSpPr>
          <p:nvPr>
            <p:ph type="sldNum" sz="quarter" idx="10"/>
          </p:nvPr>
        </p:nvSpPr>
        <p:spPr/>
        <p:txBody>
          <a:bodyPr/>
          <a:lstStyle/>
          <a:p>
            <a:fld id="{EA651B24-DEE0-42E7-8FC9-8A7603427C92}" type="slidenum">
              <a:rPr lang="en-US" smtClean="0"/>
              <a:t>13</a:t>
            </a:fld>
            <a:endParaRPr lang="en-US"/>
          </a:p>
        </p:txBody>
      </p:sp>
    </p:spTree>
    <p:extLst>
      <p:ext uri="{BB962C8B-B14F-4D97-AF65-F5344CB8AC3E}">
        <p14:creationId xmlns:p14="http://schemas.microsoft.com/office/powerpoint/2010/main" val="3424508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Crosswalking</a:t>
            </a:r>
            <a:r>
              <a:rPr lang="en-US" sz="1200" kern="1200" dirty="0" smtClean="0">
                <a:solidFill>
                  <a:schemeClr val="tx1"/>
                </a:solidFill>
                <a:effectLst/>
                <a:latin typeface="+mn-lt"/>
                <a:ea typeface="+mn-ea"/>
                <a:cs typeface="+mn-cs"/>
              </a:rPr>
              <a:t> old standards with new standards is useless.  New standards are too different.  </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Current performance on old standards is the baseline to use for the shift.</a:t>
            </a:r>
          </a:p>
          <a:p>
            <a:endParaRPr lang="en-US" dirty="0"/>
          </a:p>
        </p:txBody>
      </p:sp>
      <p:sp>
        <p:nvSpPr>
          <p:cNvPr id="4" name="Slide Number Placeholder 3"/>
          <p:cNvSpPr>
            <a:spLocks noGrp="1"/>
          </p:cNvSpPr>
          <p:nvPr>
            <p:ph type="sldNum" sz="quarter" idx="10"/>
          </p:nvPr>
        </p:nvSpPr>
        <p:spPr/>
        <p:txBody>
          <a:bodyPr/>
          <a:lstStyle/>
          <a:p>
            <a:fld id="{EA651B24-DEE0-42E7-8FC9-8A7603427C92}" type="slidenum">
              <a:rPr lang="en-US" smtClean="0"/>
              <a:t>15</a:t>
            </a:fld>
            <a:endParaRPr lang="en-US" dirty="0"/>
          </a:p>
        </p:txBody>
      </p:sp>
    </p:spTree>
    <p:extLst>
      <p:ext uri="{BB962C8B-B14F-4D97-AF65-F5344CB8AC3E}">
        <p14:creationId xmlns:p14="http://schemas.microsoft.com/office/powerpoint/2010/main" val="3051505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sz="1200" kern="1200" dirty="0" smtClean="0">
                <a:solidFill>
                  <a:schemeClr val="tx1"/>
                </a:solidFill>
                <a:effectLst/>
                <a:latin typeface="+mn-lt"/>
                <a:ea typeface="+mn-ea"/>
                <a:cs typeface="+mn-cs"/>
              </a:rPr>
              <a:t>Understanding the overall shifts and the challenging implications they will have to your program are essential.</a:t>
            </a:r>
          </a:p>
          <a:p>
            <a:pPr lvl="2"/>
            <a:endParaRPr lang="en-US" sz="12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The most difficult shifts will probably be the most beneficial for your students.</a:t>
            </a:r>
          </a:p>
          <a:p>
            <a:pPr lvl="2"/>
            <a:endParaRPr lang="en-US" sz="1200" kern="1200" dirty="0" smtClean="0">
              <a:solidFill>
                <a:schemeClr val="tx1"/>
              </a:solidFill>
              <a:effectLst/>
              <a:latin typeface="+mn-lt"/>
              <a:ea typeface="+mn-ea"/>
              <a:cs typeface="+mn-cs"/>
            </a:endParaRPr>
          </a:p>
          <a:p>
            <a:pPr marL="1143000" lvl="2" indent="-228600">
              <a:buAutoNum type="arabicPeriod"/>
            </a:pPr>
            <a:r>
              <a:rPr lang="en-US" sz="1200" kern="1200" dirty="0" smtClean="0">
                <a:solidFill>
                  <a:schemeClr val="tx1"/>
                </a:solidFill>
                <a:effectLst/>
                <a:latin typeface="+mn-lt"/>
                <a:ea typeface="+mn-ea"/>
                <a:cs typeface="+mn-cs"/>
              </a:rPr>
              <a:t>The nature of science is taught as it is experienced in the real world.</a:t>
            </a:r>
            <a:r>
              <a:rPr lang="en-US" sz="1200" kern="1200" baseline="0" dirty="0" smtClean="0">
                <a:solidFill>
                  <a:schemeClr val="tx1"/>
                </a:solidFill>
                <a:effectLst/>
                <a:latin typeface="+mn-lt"/>
                <a:ea typeface="+mn-ea"/>
                <a:cs typeface="+mn-cs"/>
              </a:rPr>
              <a:t>  This means applying the core ideas and using them to understand science via the patterns and practices that are witnessed in the real world.</a:t>
            </a:r>
          </a:p>
          <a:p>
            <a:pPr marL="1143000" lvl="2" indent="-228600">
              <a:buAutoNum type="arabicPeriod"/>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A651B24-DEE0-42E7-8FC9-8A7603427C92}" type="slidenum">
              <a:rPr lang="en-US" smtClean="0"/>
              <a:t>16</a:t>
            </a:fld>
            <a:endParaRPr lang="en-US" dirty="0"/>
          </a:p>
        </p:txBody>
      </p:sp>
    </p:spTree>
    <p:extLst>
      <p:ext uri="{BB962C8B-B14F-4D97-AF65-F5344CB8AC3E}">
        <p14:creationId xmlns:p14="http://schemas.microsoft.com/office/powerpoint/2010/main" val="40042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0" marR="0" lvl="2"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smtClean="0">
                <a:solidFill>
                  <a:schemeClr val="tx1"/>
                </a:solidFill>
                <a:effectLst/>
                <a:latin typeface="+mn-lt"/>
                <a:ea typeface="+mn-ea"/>
                <a:cs typeface="+mn-cs"/>
              </a:rPr>
              <a:t>Not facts but doing scientific practices and demonstrating the application of concepts and ideas in any context.</a:t>
            </a:r>
          </a:p>
          <a:p>
            <a:pPr marL="1143000" marR="0" lvl="2"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kern="1200" dirty="0" smtClean="0">
              <a:solidFill>
                <a:schemeClr val="tx1"/>
              </a:solidFill>
              <a:effectLst/>
              <a:latin typeface="+mn-lt"/>
              <a:ea typeface="+mn-ea"/>
              <a:cs typeface="+mn-cs"/>
            </a:endParaRPr>
          </a:p>
          <a:p>
            <a:pPr marL="1143000" marR="0" lvl="2"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smtClean="0">
                <a:solidFill>
                  <a:schemeClr val="tx1"/>
                </a:solidFill>
                <a:effectLst/>
                <a:latin typeface="+mn-lt"/>
                <a:ea typeface="+mn-ea"/>
                <a:cs typeface="+mn-cs"/>
              </a:rPr>
              <a:t>Practices</a:t>
            </a:r>
            <a:r>
              <a:rPr lang="en-US" sz="1200" kern="1200" baseline="0" dirty="0" smtClean="0">
                <a:solidFill>
                  <a:schemeClr val="tx1"/>
                </a:solidFill>
                <a:effectLst/>
                <a:latin typeface="+mn-lt"/>
                <a:ea typeface="+mn-ea"/>
                <a:cs typeface="+mn-cs"/>
              </a:rPr>
              <a:t> and crosscutting concepts are used to teach core ideas all year every year.</a:t>
            </a:r>
            <a:endParaRPr lang="en-US" sz="1200" kern="1200" dirty="0" smtClean="0">
              <a:solidFill>
                <a:schemeClr val="tx1"/>
              </a:solidFill>
              <a:effectLst/>
              <a:latin typeface="+mn-lt"/>
              <a:ea typeface="+mn-ea"/>
              <a:cs typeface="+mn-cs"/>
            </a:endParaRPr>
          </a:p>
          <a:p>
            <a:pPr marL="1143000" marR="0" lvl="2"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kern="1200" dirty="0" smtClean="0">
              <a:solidFill>
                <a:schemeClr val="tx1"/>
              </a:solidFill>
              <a:effectLst/>
              <a:latin typeface="+mn-lt"/>
              <a:ea typeface="+mn-ea"/>
              <a:cs typeface="+mn-cs"/>
            </a:endParaRPr>
          </a:p>
          <a:p>
            <a:pPr marL="1143000" marR="0" lvl="2"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smtClean="0">
                <a:solidFill>
                  <a:schemeClr val="tx1"/>
                </a:solidFill>
                <a:effectLst/>
                <a:latin typeface="+mn-lt"/>
                <a:ea typeface="+mn-ea"/>
                <a:cs typeface="+mn-cs"/>
              </a:rPr>
              <a:t>Appendix  I</a:t>
            </a:r>
          </a:p>
          <a:p>
            <a:pPr marL="1143000" lvl="2" indent="-228600">
              <a:buAutoNum type="arabicPeriod"/>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A651B24-DEE0-42E7-8FC9-8A7603427C92}" type="slidenum">
              <a:rPr lang="en-US" smtClean="0"/>
              <a:t>17</a:t>
            </a:fld>
            <a:endParaRPr lang="en-US" dirty="0"/>
          </a:p>
        </p:txBody>
      </p:sp>
    </p:spTree>
    <p:extLst>
      <p:ext uri="{BB962C8B-B14F-4D97-AF65-F5344CB8AC3E}">
        <p14:creationId xmlns:p14="http://schemas.microsoft.com/office/powerpoint/2010/main" val="40042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Appendix F</a:t>
            </a:r>
            <a:endParaRPr lang="en-US" dirty="0"/>
          </a:p>
        </p:txBody>
      </p:sp>
      <p:sp>
        <p:nvSpPr>
          <p:cNvPr id="4" name="Slide Number Placeholder 3"/>
          <p:cNvSpPr>
            <a:spLocks noGrp="1"/>
          </p:cNvSpPr>
          <p:nvPr>
            <p:ph type="sldNum" sz="quarter" idx="10"/>
          </p:nvPr>
        </p:nvSpPr>
        <p:spPr/>
        <p:txBody>
          <a:bodyPr/>
          <a:lstStyle/>
          <a:p>
            <a:fld id="{EA651B24-DEE0-42E7-8FC9-8A7603427C92}" type="slidenum">
              <a:rPr lang="en-US" smtClean="0"/>
              <a:t>18</a:t>
            </a:fld>
            <a:endParaRPr lang="en-US" dirty="0"/>
          </a:p>
        </p:txBody>
      </p:sp>
    </p:spTree>
    <p:extLst>
      <p:ext uri="{BB962C8B-B14F-4D97-AF65-F5344CB8AC3E}">
        <p14:creationId xmlns:p14="http://schemas.microsoft.com/office/powerpoint/2010/main" val="1547430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51B24-DEE0-42E7-8FC9-8A7603427C92}" type="slidenum">
              <a:rPr lang="en-US" smtClean="0"/>
              <a:t>19</a:t>
            </a:fld>
            <a:endParaRPr lang="en-US" dirty="0"/>
          </a:p>
        </p:txBody>
      </p:sp>
    </p:spTree>
    <p:extLst>
      <p:ext uri="{BB962C8B-B14F-4D97-AF65-F5344CB8AC3E}">
        <p14:creationId xmlns:p14="http://schemas.microsoft.com/office/powerpoint/2010/main" val="3271353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Discuss 6-7 after slide 19.</a:t>
            </a:r>
            <a:endParaRPr lang="en-US" dirty="0"/>
          </a:p>
        </p:txBody>
      </p:sp>
      <p:sp>
        <p:nvSpPr>
          <p:cNvPr id="4" name="Slide Number Placeholder 3"/>
          <p:cNvSpPr>
            <a:spLocks noGrp="1"/>
          </p:cNvSpPr>
          <p:nvPr>
            <p:ph type="sldNum" sz="quarter" idx="10"/>
          </p:nvPr>
        </p:nvSpPr>
        <p:spPr/>
        <p:txBody>
          <a:bodyPr/>
          <a:lstStyle/>
          <a:p>
            <a:fld id="{EA651B24-DEE0-42E7-8FC9-8A7603427C92}" type="slidenum">
              <a:rPr lang="en-US" smtClean="0"/>
              <a:t>20</a:t>
            </a:fld>
            <a:endParaRPr lang="en-US" dirty="0"/>
          </a:p>
        </p:txBody>
      </p:sp>
    </p:spTree>
    <p:extLst>
      <p:ext uri="{BB962C8B-B14F-4D97-AF65-F5344CB8AC3E}">
        <p14:creationId xmlns:p14="http://schemas.microsoft.com/office/powerpoint/2010/main" val="24893638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Appendix E- DCI Progressions</a:t>
            </a:r>
            <a:endParaRPr lang="en-US" dirty="0"/>
          </a:p>
        </p:txBody>
      </p:sp>
      <p:sp>
        <p:nvSpPr>
          <p:cNvPr id="4" name="Slide Number Placeholder 3"/>
          <p:cNvSpPr>
            <a:spLocks noGrp="1"/>
          </p:cNvSpPr>
          <p:nvPr>
            <p:ph type="sldNum" sz="quarter" idx="10"/>
          </p:nvPr>
        </p:nvSpPr>
        <p:spPr/>
        <p:txBody>
          <a:bodyPr/>
          <a:lstStyle/>
          <a:p>
            <a:fld id="{EA651B24-DEE0-42E7-8FC9-8A7603427C92}" type="slidenum">
              <a:rPr lang="en-US" smtClean="0"/>
              <a:t>21</a:t>
            </a:fld>
            <a:endParaRPr lang="en-US" dirty="0"/>
          </a:p>
        </p:txBody>
      </p:sp>
    </p:spTree>
    <p:extLst>
      <p:ext uri="{BB962C8B-B14F-4D97-AF65-F5344CB8AC3E}">
        <p14:creationId xmlns:p14="http://schemas.microsoft.com/office/powerpoint/2010/main" val="16366292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Problem/Project</a:t>
            </a:r>
            <a:r>
              <a:rPr lang="en-US" baseline="0" dirty="0" smtClean="0"/>
              <a:t> Based Instruction; Modeling Instruction; </a:t>
            </a:r>
            <a:endParaRPr lang="en-US" dirty="0"/>
          </a:p>
        </p:txBody>
      </p:sp>
      <p:sp>
        <p:nvSpPr>
          <p:cNvPr id="4" name="Slide Number Placeholder 3"/>
          <p:cNvSpPr>
            <a:spLocks noGrp="1"/>
          </p:cNvSpPr>
          <p:nvPr>
            <p:ph type="sldNum" sz="quarter" idx="10"/>
          </p:nvPr>
        </p:nvSpPr>
        <p:spPr/>
        <p:txBody>
          <a:bodyPr/>
          <a:lstStyle/>
          <a:p>
            <a:fld id="{EA651B24-DEE0-42E7-8FC9-8A7603427C92}" type="slidenum">
              <a:rPr lang="en-US" smtClean="0"/>
              <a:t>24</a:t>
            </a:fld>
            <a:endParaRPr lang="en-US" dirty="0"/>
          </a:p>
        </p:txBody>
      </p:sp>
    </p:spTree>
    <p:extLst>
      <p:ext uri="{BB962C8B-B14F-4D97-AF65-F5344CB8AC3E}">
        <p14:creationId xmlns:p14="http://schemas.microsoft.com/office/powerpoint/2010/main" val="2297805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Integrates with math, ELA</a:t>
            </a:r>
            <a:r>
              <a:rPr lang="en-US" baseline="0" dirty="0" smtClean="0"/>
              <a:t>  KSCCRSS.  </a:t>
            </a:r>
          </a:p>
          <a:p>
            <a:endParaRPr lang="en-US" baseline="0" dirty="0" smtClean="0"/>
          </a:p>
          <a:p>
            <a:r>
              <a:rPr lang="en-US" baseline="0" dirty="0" smtClean="0"/>
              <a:t>Math-Appendix L (Chart of first expected mastery of Math in CCSS).</a:t>
            </a:r>
          </a:p>
          <a:p>
            <a:endParaRPr lang="en-US" baseline="0" dirty="0" smtClean="0"/>
          </a:p>
          <a:p>
            <a:r>
              <a:rPr lang="en-US" baseline="0" dirty="0" smtClean="0"/>
              <a:t>ELA- Appendix M</a:t>
            </a:r>
            <a:endParaRPr lang="en-US" dirty="0"/>
          </a:p>
        </p:txBody>
      </p:sp>
      <p:sp>
        <p:nvSpPr>
          <p:cNvPr id="4" name="Slide Number Placeholder 3"/>
          <p:cNvSpPr>
            <a:spLocks noGrp="1"/>
          </p:cNvSpPr>
          <p:nvPr>
            <p:ph type="sldNum" sz="quarter" idx="10"/>
          </p:nvPr>
        </p:nvSpPr>
        <p:spPr/>
        <p:txBody>
          <a:bodyPr/>
          <a:lstStyle/>
          <a:p>
            <a:fld id="{EA651B24-DEE0-42E7-8FC9-8A7603427C92}" type="slidenum">
              <a:rPr lang="en-US" smtClean="0"/>
              <a:t>25</a:t>
            </a:fld>
            <a:endParaRPr lang="en-US" dirty="0"/>
          </a:p>
        </p:txBody>
      </p:sp>
    </p:spTree>
    <p:extLst>
      <p:ext uri="{BB962C8B-B14F-4D97-AF65-F5344CB8AC3E}">
        <p14:creationId xmlns:p14="http://schemas.microsoft.com/office/powerpoint/2010/main" val="230505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mtClean="0"/>
              <a:t>
Poll Title: How many years of experience do you have in your current position?
http://www.polleverywhere.com/free_text_polls/FwX3KItVOeOeTYw</a:t>
            </a:r>
            <a:endParaRPr lang="en-US"/>
          </a:p>
        </p:txBody>
      </p:sp>
      <p:sp>
        <p:nvSpPr>
          <p:cNvPr id="4" name="Slide Number Placeholder 3"/>
          <p:cNvSpPr>
            <a:spLocks noGrp="1"/>
          </p:cNvSpPr>
          <p:nvPr>
            <p:ph type="sldNum" sz="quarter" idx="10"/>
          </p:nvPr>
        </p:nvSpPr>
        <p:spPr/>
        <p:txBody>
          <a:bodyPr/>
          <a:lstStyle/>
          <a:p>
            <a:fld id="{EA651B24-DEE0-42E7-8FC9-8A7603427C92}" type="slidenum">
              <a:rPr lang="en-US" smtClean="0"/>
              <a:t>3</a:t>
            </a:fld>
            <a:endParaRPr lang="en-US"/>
          </a:p>
        </p:txBody>
      </p:sp>
    </p:spTree>
    <p:extLst>
      <p:ext uri="{BB962C8B-B14F-4D97-AF65-F5344CB8AC3E}">
        <p14:creationId xmlns:p14="http://schemas.microsoft.com/office/powerpoint/2010/main" val="19276004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Science Standards: Nextgenscience.org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A651B24-DEE0-42E7-8FC9-8A7603427C92}" type="slidenum">
              <a:rPr lang="en-US" smtClean="0"/>
              <a:t>26</a:t>
            </a:fld>
            <a:endParaRPr lang="en-US" dirty="0"/>
          </a:p>
        </p:txBody>
      </p:sp>
    </p:spTree>
    <p:extLst>
      <p:ext uri="{BB962C8B-B14F-4D97-AF65-F5344CB8AC3E}">
        <p14:creationId xmlns:p14="http://schemas.microsoft.com/office/powerpoint/2010/main" val="41003463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Curriculum (TBD) is a district decision based on the educational vision for the students in that community.  </a:t>
            </a:r>
          </a:p>
          <a:p>
            <a:endParaRPr lang="en-US" dirty="0" smtClean="0"/>
          </a:p>
          <a:p>
            <a:r>
              <a:rPr lang="en-US" dirty="0" smtClean="0"/>
              <a:t>Standards (2013) are a state decision based on the educational vision for the students of that state.</a:t>
            </a:r>
          </a:p>
          <a:p>
            <a:endParaRPr lang="en-US" dirty="0" smtClean="0"/>
          </a:p>
          <a:p>
            <a:r>
              <a:rPr lang="en-US" dirty="0" smtClean="0"/>
              <a:t>National Frameworks (2011)</a:t>
            </a:r>
            <a:r>
              <a:rPr lang="en-US" baseline="0" dirty="0" smtClean="0"/>
              <a:t> </a:t>
            </a:r>
            <a:r>
              <a:rPr lang="en-US" dirty="0" smtClean="0"/>
              <a:t>are written and endorsed at a National level based on the educational vision for the students</a:t>
            </a:r>
            <a:r>
              <a:rPr lang="en-US" baseline="0" dirty="0" smtClean="0"/>
              <a:t> of that Nation.  </a:t>
            </a:r>
          </a:p>
          <a:p>
            <a:endParaRPr lang="en-US" baseline="0" dirty="0" smtClean="0"/>
          </a:p>
          <a:p>
            <a:r>
              <a:rPr lang="en-US" baseline="0" dirty="0" smtClean="0"/>
              <a:t>Many times the hierarchy is forgotten.</a:t>
            </a:r>
            <a:r>
              <a:rPr lang="en-US" dirty="0" smtClean="0"/>
              <a:t>  </a:t>
            </a:r>
            <a:endParaRPr lang="en-US" dirty="0"/>
          </a:p>
        </p:txBody>
      </p:sp>
      <p:sp>
        <p:nvSpPr>
          <p:cNvPr id="4" name="Slide Number Placeholder 3"/>
          <p:cNvSpPr>
            <a:spLocks noGrp="1"/>
          </p:cNvSpPr>
          <p:nvPr>
            <p:ph type="sldNum" sz="quarter" idx="10"/>
          </p:nvPr>
        </p:nvSpPr>
        <p:spPr/>
        <p:txBody>
          <a:bodyPr/>
          <a:lstStyle/>
          <a:p>
            <a:fld id="{EA651B24-DEE0-42E7-8FC9-8A7603427C92}" type="slidenum">
              <a:rPr lang="en-US" smtClean="0"/>
              <a:t>27</a:t>
            </a:fld>
            <a:endParaRPr lang="en-US" dirty="0"/>
          </a:p>
        </p:txBody>
      </p:sp>
    </p:spTree>
    <p:extLst>
      <p:ext uri="{BB962C8B-B14F-4D97-AF65-F5344CB8AC3E}">
        <p14:creationId xmlns:p14="http://schemas.microsoft.com/office/powerpoint/2010/main" val="9747151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science and science education are necessary for all Americans.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current events, choosing and using technology, or making informed decisions about one’s healthcare, </a:t>
            </a:r>
          </a:p>
          <a:p>
            <a:r>
              <a:rPr lang="en-US" sz="1200" b="0" i="0" u="none" strike="noStrike" kern="1200" baseline="0" dirty="0" smtClean="0">
                <a:solidFill>
                  <a:schemeClr val="tx1"/>
                </a:solidFill>
                <a:latin typeface="+mn-lt"/>
                <a:ea typeface="+mn-ea"/>
                <a:cs typeface="+mn-cs"/>
              </a:rPr>
              <a:t>Science is also at the heart of the United States’ ability to continue to innovate, lead, and create the jobs of the future. </a:t>
            </a:r>
          </a:p>
        </p:txBody>
      </p:sp>
      <p:sp>
        <p:nvSpPr>
          <p:cNvPr id="4" name="Slide Number Placeholder 3"/>
          <p:cNvSpPr>
            <a:spLocks noGrp="1"/>
          </p:cNvSpPr>
          <p:nvPr>
            <p:ph type="sldNum" sz="quarter" idx="10"/>
          </p:nvPr>
        </p:nvSpPr>
        <p:spPr/>
        <p:txBody>
          <a:bodyPr/>
          <a:lstStyle/>
          <a:p>
            <a:fld id="{EA651B24-DEE0-42E7-8FC9-8A7603427C92}" type="slidenum">
              <a:rPr lang="en-US" smtClean="0"/>
              <a:t>28</a:t>
            </a:fld>
            <a:endParaRPr lang="en-US" dirty="0"/>
          </a:p>
        </p:txBody>
      </p:sp>
    </p:spTree>
    <p:extLst>
      <p:ext uri="{BB962C8B-B14F-4D97-AF65-F5344CB8AC3E}">
        <p14:creationId xmlns:p14="http://schemas.microsoft.com/office/powerpoint/2010/main" val="30825113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minute journal) Add the response on your Vision sheet.</a:t>
            </a:r>
          </a:p>
          <a:p>
            <a:endParaRPr lang="en-US" dirty="0" smtClean="0"/>
          </a:p>
          <a:p>
            <a:pPr lvl="2"/>
            <a:r>
              <a:rPr lang="en-US" sz="1200" kern="1200" dirty="0" smtClean="0">
                <a:solidFill>
                  <a:schemeClr val="tx1"/>
                </a:solidFill>
                <a:effectLst/>
                <a:latin typeface="+mn-lt"/>
                <a:ea typeface="+mn-ea"/>
                <a:cs typeface="+mn-cs"/>
              </a:rPr>
              <a:t>Why and how are the standards essential to your vision of success in your classroom goals?</a:t>
            </a:r>
          </a:p>
          <a:p>
            <a:pPr lvl="2"/>
            <a:r>
              <a:rPr lang="en-US" sz="1200" kern="1200" dirty="0" smtClean="0">
                <a:solidFill>
                  <a:schemeClr val="tx1"/>
                </a:solidFill>
                <a:effectLst/>
                <a:latin typeface="+mn-lt"/>
                <a:ea typeface="+mn-ea"/>
                <a:cs typeface="+mn-cs"/>
              </a:rPr>
              <a:t>How do the standards support your vision of science education in KS?</a:t>
            </a:r>
          </a:p>
          <a:p>
            <a:endParaRPr lang="en-US" dirty="0"/>
          </a:p>
        </p:txBody>
      </p:sp>
      <p:sp>
        <p:nvSpPr>
          <p:cNvPr id="4" name="Slide Number Placeholder 3"/>
          <p:cNvSpPr>
            <a:spLocks noGrp="1"/>
          </p:cNvSpPr>
          <p:nvPr>
            <p:ph type="sldNum" sz="quarter" idx="10"/>
          </p:nvPr>
        </p:nvSpPr>
        <p:spPr/>
        <p:txBody>
          <a:bodyPr/>
          <a:lstStyle/>
          <a:p>
            <a:fld id="{EA651B24-DEE0-42E7-8FC9-8A7603427C92}" type="slidenum">
              <a:rPr lang="en-US" smtClean="0"/>
              <a:t>29</a:t>
            </a:fld>
            <a:endParaRPr lang="en-US" dirty="0"/>
          </a:p>
        </p:txBody>
      </p:sp>
    </p:spTree>
    <p:extLst>
      <p:ext uri="{BB962C8B-B14F-4D97-AF65-F5344CB8AC3E}">
        <p14:creationId xmlns:p14="http://schemas.microsoft.com/office/powerpoint/2010/main" val="3242441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Gathering-</a:t>
            </a:r>
          </a:p>
          <a:p>
            <a:r>
              <a:rPr lang="en-US" dirty="0" smtClean="0"/>
              <a:t>	Science &amp; Engineering</a:t>
            </a:r>
            <a:r>
              <a:rPr lang="en-US" baseline="0" dirty="0" smtClean="0"/>
              <a:t> Practices: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Asking questions (for science) and defining problems (for engineering),</a:t>
            </a:r>
            <a:r>
              <a:rPr lang="en-US" baseline="0" dirty="0" smtClean="0"/>
              <a:t> </a:t>
            </a:r>
            <a:r>
              <a:rPr lang="en-US" dirty="0" smtClean="0"/>
              <a:t>Developing and using models, Planning and carrying out investigations,</a:t>
            </a:r>
            <a:r>
              <a:rPr lang="en-US" baseline="0" dirty="0" smtClean="0"/>
              <a:t> </a:t>
            </a:r>
            <a:r>
              <a:rPr lang="en-US" dirty="0" smtClean="0"/>
              <a:t>Using mathematics and computational thinking, Obtain information</a:t>
            </a:r>
          </a:p>
          <a:p>
            <a:endParaRPr lang="en-US" dirty="0" smtClean="0"/>
          </a:p>
          <a:p>
            <a:r>
              <a:rPr lang="en-US" dirty="0" smtClean="0"/>
              <a:t>Reasoning- </a:t>
            </a:r>
          </a:p>
          <a:p>
            <a:r>
              <a:rPr lang="en-US" dirty="0" smtClean="0"/>
              <a:t>	Science &amp; Engineering Practices:</a:t>
            </a:r>
          </a:p>
          <a:p>
            <a:r>
              <a:rPr lang="en-US" dirty="0" smtClean="0"/>
              <a:t> Analyzing and interpreting data,</a:t>
            </a:r>
            <a:r>
              <a:rPr lang="en-US" baseline="0" dirty="0" smtClean="0"/>
              <a:t> </a:t>
            </a:r>
            <a:r>
              <a:rPr lang="en-US" dirty="0" smtClean="0"/>
              <a:t>Using mathematics and computational thinking, Evaluate information,  Constructing explanations (for science) and designing solutions (for engineering)/:Solving</a:t>
            </a:r>
            <a:r>
              <a:rPr lang="en-US" baseline="0" dirty="0" smtClean="0"/>
              <a:t> Problems</a:t>
            </a:r>
          </a:p>
          <a:p>
            <a:endParaRPr lang="en-US" baseline="0" dirty="0" smtClean="0"/>
          </a:p>
          <a:p>
            <a:r>
              <a:rPr lang="en-US" baseline="0" dirty="0" smtClean="0"/>
              <a:t>Communicating-</a:t>
            </a:r>
          </a:p>
          <a:p>
            <a:r>
              <a:rPr lang="en-US" baseline="0" dirty="0" smtClean="0"/>
              <a:t>	Science &amp; Engineering Practices:</a:t>
            </a:r>
          </a:p>
          <a:p>
            <a:r>
              <a:rPr lang="en-US" dirty="0" smtClean="0"/>
              <a:t>Engaging in argument from evidence,</a:t>
            </a:r>
            <a:r>
              <a:rPr lang="en-US" baseline="0" dirty="0" smtClean="0"/>
              <a:t> Use models to predict &amp; develop evidence, </a:t>
            </a:r>
            <a:r>
              <a:rPr lang="en-US" dirty="0" smtClean="0"/>
              <a:t>communicating information,</a:t>
            </a:r>
            <a:r>
              <a:rPr lang="en-US" baseline="0" dirty="0" smtClean="0"/>
              <a:t> Use argue from evidence (written or orally), Use models to communicate</a:t>
            </a:r>
            <a:endParaRPr lang="en-US" dirty="0" smtClean="0"/>
          </a:p>
          <a:p>
            <a:endParaRPr lang="en-US" dirty="0"/>
          </a:p>
        </p:txBody>
      </p:sp>
      <p:sp>
        <p:nvSpPr>
          <p:cNvPr id="4" name="Slide Number Placeholder 3"/>
          <p:cNvSpPr>
            <a:spLocks noGrp="1"/>
          </p:cNvSpPr>
          <p:nvPr>
            <p:ph type="sldNum" sz="quarter" idx="10"/>
          </p:nvPr>
        </p:nvSpPr>
        <p:spPr/>
        <p:txBody>
          <a:bodyPr/>
          <a:lstStyle/>
          <a:p>
            <a:fld id="{EA651B24-DEE0-42E7-8FC9-8A7603427C92}" type="slidenum">
              <a:rPr lang="en-US" smtClean="0"/>
              <a:t>32</a:t>
            </a:fld>
            <a:endParaRPr lang="en-US" dirty="0"/>
          </a:p>
        </p:txBody>
      </p:sp>
    </p:spTree>
    <p:extLst>
      <p:ext uri="{BB962C8B-B14F-4D97-AF65-F5344CB8AC3E}">
        <p14:creationId xmlns:p14="http://schemas.microsoft.com/office/powerpoint/2010/main" val="4342416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Science and Engineering Practices.</a:t>
            </a:r>
            <a:endParaRPr lang="en-US" dirty="0"/>
          </a:p>
        </p:txBody>
      </p:sp>
      <p:sp>
        <p:nvSpPr>
          <p:cNvPr id="4" name="Slide Number Placeholder 3"/>
          <p:cNvSpPr>
            <a:spLocks noGrp="1"/>
          </p:cNvSpPr>
          <p:nvPr>
            <p:ph type="sldNum" sz="quarter" idx="10"/>
          </p:nvPr>
        </p:nvSpPr>
        <p:spPr/>
        <p:txBody>
          <a:bodyPr/>
          <a:lstStyle/>
          <a:p>
            <a:fld id="{BFF666CB-3CF9-479F-9FA5-2E0A82B7AC73}"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36101521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a:t>
            </a:r>
            <a:r>
              <a:rPr lang="en-US" i="1" dirty="0" smtClean="0"/>
              <a:t>Patterns- </a:t>
            </a:r>
          </a:p>
          <a:p>
            <a:r>
              <a:rPr lang="en-US" dirty="0" smtClean="0"/>
              <a:t>2. Causality-</a:t>
            </a:r>
            <a:r>
              <a:rPr lang="en-US" i="1" dirty="0" smtClean="0"/>
              <a:t>Cause and effect;</a:t>
            </a:r>
            <a:r>
              <a:rPr lang="en-US" i="1" baseline="0" dirty="0" smtClean="0"/>
              <a:t> </a:t>
            </a:r>
            <a:r>
              <a:rPr lang="en-US" i="1" dirty="0" smtClean="0"/>
              <a:t>Structure and function. </a:t>
            </a:r>
          </a:p>
          <a:p>
            <a:r>
              <a:rPr lang="en-US" dirty="0" smtClean="0"/>
              <a:t>3. Systems-</a:t>
            </a:r>
            <a:r>
              <a:rPr lang="en-US" i="1" dirty="0" smtClean="0"/>
              <a:t>Scale, proportion, and quantity;</a:t>
            </a:r>
            <a:r>
              <a:rPr lang="en-US" i="1" baseline="0" dirty="0" smtClean="0"/>
              <a:t> </a:t>
            </a:r>
            <a:r>
              <a:rPr lang="en-US" i="1" dirty="0" smtClean="0"/>
              <a:t>Systems and system models;</a:t>
            </a:r>
            <a:r>
              <a:rPr lang="en-US" i="1" baseline="0" dirty="0" smtClean="0"/>
              <a:t> </a:t>
            </a:r>
            <a:r>
              <a:rPr lang="en-US" i="1" dirty="0" smtClean="0"/>
              <a:t>Energy and matter: Flows, cycles, and conservation;</a:t>
            </a:r>
            <a:r>
              <a:rPr lang="en-US" dirty="0" smtClean="0"/>
              <a:t> </a:t>
            </a:r>
            <a:r>
              <a:rPr lang="en-US" i="1" dirty="0" smtClean="0"/>
              <a:t>Stability and change. </a:t>
            </a:r>
            <a:endParaRPr lang="en-US" dirty="0" smtClean="0"/>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1. </a:t>
            </a:r>
            <a:r>
              <a:rPr lang="en-US" sz="1200" b="0" i="1" u="none" strike="noStrike" kern="1200" baseline="0" dirty="0" smtClean="0">
                <a:solidFill>
                  <a:schemeClr val="tx1"/>
                </a:solidFill>
                <a:latin typeface="+mn-lt"/>
                <a:ea typeface="+mn-ea"/>
                <a:cs typeface="+mn-cs"/>
              </a:rPr>
              <a:t>Patterns. </a:t>
            </a:r>
            <a:r>
              <a:rPr lang="en-US" sz="1200" b="0" i="0" u="none" strike="noStrike" kern="1200" baseline="0" dirty="0" smtClean="0">
                <a:solidFill>
                  <a:schemeClr val="tx1"/>
                </a:solidFill>
                <a:latin typeface="+mn-lt"/>
                <a:ea typeface="+mn-ea"/>
                <a:cs typeface="+mn-cs"/>
              </a:rPr>
              <a:t>Observed patterns of forms and events guide organization and classification, and they prompt questions about relationships and the factors that influence them. </a:t>
            </a:r>
          </a:p>
          <a:p>
            <a:r>
              <a:rPr lang="en-US" sz="1200" b="0" i="0" u="none" strike="noStrike" kern="1200" baseline="0" dirty="0" smtClean="0">
                <a:solidFill>
                  <a:schemeClr val="tx1"/>
                </a:solidFill>
                <a:latin typeface="+mn-lt"/>
                <a:ea typeface="+mn-ea"/>
                <a:cs typeface="+mn-cs"/>
              </a:rPr>
              <a:t>2. </a:t>
            </a:r>
            <a:r>
              <a:rPr lang="en-US" sz="1200" b="0" i="1" u="none" strike="noStrike" kern="1200" baseline="0" dirty="0" smtClean="0">
                <a:solidFill>
                  <a:schemeClr val="tx1"/>
                </a:solidFill>
                <a:latin typeface="+mn-lt"/>
                <a:ea typeface="+mn-ea"/>
                <a:cs typeface="+mn-cs"/>
              </a:rPr>
              <a:t>Cause and effect: Mechanism and explanation</a:t>
            </a:r>
            <a:r>
              <a:rPr lang="en-US" sz="1200" b="0" i="0" u="none" strike="noStrike" kern="1200" baseline="0" dirty="0" smtClean="0">
                <a:solidFill>
                  <a:schemeClr val="tx1"/>
                </a:solidFill>
                <a:latin typeface="+mn-lt"/>
                <a:ea typeface="+mn-ea"/>
                <a:cs typeface="+mn-cs"/>
              </a:rPr>
              <a:t>. Events have causes, sometimes simple, sometimes multifaceted. A major activity of science is investigating and explaining causal relationships and the mechanisms by which they are mediated. Such mechanisms can then be tested across given contexts and used to predict and explain events in new contexts. </a:t>
            </a:r>
          </a:p>
          <a:p>
            <a:r>
              <a:rPr lang="en-US" sz="1200" b="0" i="0" u="none" strike="noStrike" kern="1200" baseline="0" dirty="0" smtClean="0">
                <a:solidFill>
                  <a:schemeClr val="tx1"/>
                </a:solidFill>
                <a:latin typeface="+mn-lt"/>
                <a:ea typeface="+mn-ea"/>
                <a:cs typeface="+mn-cs"/>
              </a:rPr>
              <a:t>3. </a:t>
            </a:r>
            <a:r>
              <a:rPr lang="en-US" sz="1200" b="0" i="1" u="none" strike="noStrike" kern="1200" baseline="0" dirty="0" smtClean="0">
                <a:solidFill>
                  <a:schemeClr val="tx1"/>
                </a:solidFill>
                <a:latin typeface="+mn-lt"/>
                <a:ea typeface="+mn-ea"/>
                <a:cs typeface="+mn-cs"/>
              </a:rPr>
              <a:t>Scale, proportion, and quantity. </a:t>
            </a:r>
            <a:r>
              <a:rPr lang="en-US" sz="1200" b="0" i="0" u="none" strike="noStrike" kern="1200" baseline="0" dirty="0" smtClean="0">
                <a:solidFill>
                  <a:schemeClr val="tx1"/>
                </a:solidFill>
                <a:latin typeface="+mn-lt"/>
                <a:ea typeface="+mn-ea"/>
                <a:cs typeface="+mn-cs"/>
              </a:rPr>
              <a:t>In considering phenomena, it is critical to recognize what is relevant at different measures of size, time, and energy and to recognize how changes in scale, proportion, or quantity affect a system’s structure or performance. </a:t>
            </a:r>
          </a:p>
          <a:p>
            <a:r>
              <a:rPr lang="en-US" sz="1200" b="0" i="0" u="none" strike="noStrike" kern="1200" baseline="0" dirty="0" smtClean="0">
                <a:solidFill>
                  <a:schemeClr val="tx1"/>
                </a:solidFill>
                <a:latin typeface="+mn-lt"/>
                <a:ea typeface="+mn-ea"/>
                <a:cs typeface="+mn-cs"/>
              </a:rPr>
              <a:t>4. </a:t>
            </a:r>
            <a:r>
              <a:rPr lang="en-US" sz="1200" b="0" i="1" u="none" strike="noStrike" kern="1200" baseline="0" dirty="0" smtClean="0">
                <a:solidFill>
                  <a:schemeClr val="tx1"/>
                </a:solidFill>
                <a:latin typeface="+mn-lt"/>
                <a:ea typeface="+mn-ea"/>
                <a:cs typeface="+mn-cs"/>
              </a:rPr>
              <a:t>Systems and system models. </a:t>
            </a:r>
            <a:r>
              <a:rPr lang="en-US" sz="1200" b="0" i="0" u="none" strike="noStrike" kern="1200" baseline="0" dirty="0" smtClean="0">
                <a:solidFill>
                  <a:schemeClr val="tx1"/>
                </a:solidFill>
                <a:latin typeface="+mn-lt"/>
                <a:ea typeface="+mn-ea"/>
                <a:cs typeface="+mn-cs"/>
              </a:rPr>
              <a:t>Defining the system under study—specifying its boundaries and making explicit a model of that system—provides tools for understanding and testing ideas that are applicable throughout science and engineering. </a:t>
            </a:r>
          </a:p>
          <a:p>
            <a:r>
              <a:rPr lang="en-US" sz="1200" b="0" i="0" u="none" strike="noStrike" kern="1200" baseline="0" dirty="0" smtClean="0">
                <a:solidFill>
                  <a:schemeClr val="tx1"/>
                </a:solidFill>
                <a:latin typeface="+mn-lt"/>
                <a:ea typeface="+mn-ea"/>
                <a:cs typeface="+mn-cs"/>
              </a:rPr>
              <a:t>5. </a:t>
            </a:r>
            <a:r>
              <a:rPr lang="en-US" sz="1200" b="0" i="1" u="none" strike="noStrike" kern="1200" baseline="0" dirty="0" smtClean="0">
                <a:solidFill>
                  <a:schemeClr val="tx1"/>
                </a:solidFill>
                <a:latin typeface="+mn-lt"/>
                <a:ea typeface="+mn-ea"/>
                <a:cs typeface="+mn-cs"/>
              </a:rPr>
              <a:t>Energy and matter: Flows, cycles, and conservation. </a:t>
            </a:r>
            <a:r>
              <a:rPr lang="en-US" sz="1200" b="0" i="0" u="none" strike="noStrike" kern="1200" baseline="0" dirty="0" smtClean="0">
                <a:solidFill>
                  <a:schemeClr val="tx1"/>
                </a:solidFill>
                <a:latin typeface="+mn-lt"/>
                <a:ea typeface="+mn-ea"/>
                <a:cs typeface="+mn-cs"/>
              </a:rPr>
              <a:t>Tracking fluxes of energy and matter into, out of, and within systems helps one understand the systems’ possibilities and limitations. </a:t>
            </a:r>
          </a:p>
          <a:p>
            <a:r>
              <a:rPr lang="en-US" sz="1200" b="0" i="0" u="none" strike="noStrike" kern="1200" baseline="0" dirty="0" smtClean="0">
                <a:solidFill>
                  <a:schemeClr val="tx1"/>
                </a:solidFill>
                <a:latin typeface="+mn-lt"/>
                <a:ea typeface="+mn-ea"/>
                <a:cs typeface="+mn-cs"/>
              </a:rPr>
              <a:t>6. </a:t>
            </a:r>
            <a:r>
              <a:rPr lang="en-US" sz="1200" b="0" i="1" u="none" strike="noStrike" kern="1200" baseline="0" dirty="0" smtClean="0">
                <a:solidFill>
                  <a:schemeClr val="tx1"/>
                </a:solidFill>
                <a:latin typeface="+mn-lt"/>
                <a:ea typeface="+mn-ea"/>
                <a:cs typeface="+mn-cs"/>
              </a:rPr>
              <a:t>Structure and function. </a:t>
            </a:r>
            <a:r>
              <a:rPr lang="en-US" sz="1200" b="0" i="0" u="none" strike="noStrike" kern="1200" baseline="0" dirty="0" smtClean="0">
                <a:solidFill>
                  <a:schemeClr val="tx1"/>
                </a:solidFill>
                <a:latin typeface="+mn-lt"/>
                <a:ea typeface="+mn-ea"/>
                <a:cs typeface="+mn-cs"/>
              </a:rPr>
              <a:t>The way in which an object or living thing is shaped and its substructure determine many of its properties and functions. </a:t>
            </a:r>
          </a:p>
          <a:p>
            <a:r>
              <a:rPr lang="en-US" sz="1200" b="0" i="0" u="none" strike="noStrike" kern="1200" baseline="0" dirty="0" smtClean="0">
                <a:solidFill>
                  <a:schemeClr val="tx1"/>
                </a:solidFill>
                <a:latin typeface="+mn-lt"/>
                <a:ea typeface="+mn-ea"/>
                <a:cs typeface="+mn-cs"/>
              </a:rPr>
              <a:t>7. </a:t>
            </a:r>
            <a:r>
              <a:rPr lang="en-US" sz="1200" b="0" i="1" u="none" strike="noStrike" kern="1200" baseline="0" dirty="0" smtClean="0">
                <a:solidFill>
                  <a:schemeClr val="tx1"/>
                </a:solidFill>
                <a:latin typeface="+mn-lt"/>
                <a:ea typeface="+mn-ea"/>
                <a:cs typeface="+mn-cs"/>
              </a:rPr>
              <a:t>Stability and change. </a:t>
            </a:r>
            <a:r>
              <a:rPr lang="en-US" sz="1200" b="0" i="0" u="none" strike="noStrike" kern="1200" baseline="0" dirty="0" smtClean="0">
                <a:solidFill>
                  <a:schemeClr val="tx1"/>
                </a:solidFill>
                <a:latin typeface="+mn-lt"/>
                <a:ea typeface="+mn-ea"/>
                <a:cs typeface="+mn-cs"/>
              </a:rPr>
              <a:t>For natural and built systems alike, conditions of stability and determinants of rates of change or evolution of a system are critical elements of study. </a:t>
            </a:r>
            <a:endParaRPr lang="en-US" dirty="0"/>
          </a:p>
        </p:txBody>
      </p:sp>
      <p:sp>
        <p:nvSpPr>
          <p:cNvPr id="4" name="Slide Number Placeholder 3"/>
          <p:cNvSpPr>
            <a:spLocks noGrp="1"/>
          </p:cNvSpPr>
          <p:nvPr>
            <p:ph type="sldNum" sz="quarter" idx="10"/>
          </p:nvPr>
        </p:nvSpPr>
        <p:spPr/>
        <p:txBody>
          <a:bodyPr/>
          <a:lstStyle/>
          <a:p>
            <a:fld id="{EA651B24-DEE0-42E7-8FC9-8A7603427C92}" type="slidenum">
              <a:rPr lang="en-US" smtClean="0"/>
              <a:t>34</a:t>
            </a:fld>
            <a:endParaRPr lang="en-US" dirty="0"/>
          </a:p>
        </p:txBody>
      </p:sp>
    </p:spTree>
    <p:extLst>
      <p:ext uri="{BB962C8B-B14F-4D97-AF65-F5344CB8AC3E}">
        <p14:creationId xmlns:p14="http://schemas.microsoft.com/office/powerpoint/2010/main" val="3771761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discussion</a:t>
            </a:r>
            <a:r>
              <a:rPr lang="en-US" baseline="0" dirty="0" smtClean="0"/>
              <a:t> of how we know in science. It can be the air idea that combines the core idea and investigational evidence. </a:t>
            </a:r>
          </a:p>
          <a:p>
            <a:r>
              <a:rPr lang="en-US" baseline="0" dirty="0" smtClean="0"/>
              <a:t>The student is at the heart of instruction.</a:t>
            </a:r>
            <a:endParaRPr lang="en-US" dirty="0"/>
          </a:p>
        </p:txBody>
      </p:sp>
      <p:sp>
        <p:nvSpPr>
          <p:cNvPr id="4" name="Slide Number Placeholder 3"/>
          <p:cNvSpPr>
            <a:spLocks noGrp="1"/>
          </p:cNvSpPr>
          <p:nvPr>
            <p:ph type="sldNum" sz="quarter" idx="10"/>
          </p:nvPr>
        </p:nvSpPr>
        <p:spPr/>
        <p:txBody>
          <a:bodyPr/>
          <a:lstStyle/>
          <a:p>
            <a:fld id="{7A86FDBD-9692-4965-92D0-C6EF075927A9}" type="slidenum">
              <a:rPr lang="en-US" smtClean="0"/>
              <a:pPr/>
              <a:t>35</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2"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Arial" charset="0"/>
              </a:rPr>
              <a:t>When we compare these practices there are clear places where engineering differs from science, but across all the outcome build upon one another.</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Engage in a discussion after the participants have had a change to gather evidence to construct an explanation.</a:t>
            </a:r>
          </a:p>
        </p:txBody>
      </p:sp>
      <p:sp>
        <p:nvSpPr>
          <p:cNvPr id="75780"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F96A12C6-6A6E-4BA9-A843-2E33ECCDAE26}" type="slidenum">
              <a:rPr lang="en-US" smtClean="0">
                <a:solidFill>
                  <a:prstClr val="black"/>
                </a:solidFill>
              </a:rPr>
              <a:pPr eaLnBrk="1" hangingPunct="1">
                <a:defRPr/>
              </a:pPr>
              <a:t>38</a:t>
            </a:fld>
            <a:endParaRPr lang="en-US" dirty="0" smtClean="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mtClean="0"/>
              <a:t>
Poll Title: How familiar are you with the new state standards? (5 is "I could be teaching this session.", 1 is "We have new standards?"
http://www.polleverywhere.com/free_text_polls/yeqntrVDQVKXj3P</a:t>
            </a:r>
            <a:endParaRPr lang="en-US"/>
          </a:p>
        </p:txBody>
      </p:sp>
      <p:sp>
        <p:nvSpPr>
          <p:cNvPr id="4" name="Slide Number Placeholder 3"/>
          <p:cNvSpPr>
            <a:spLocks noGrp="1"/>
          </p:cNvSpPr>
          <p:nvPr>
            <p:ph type="sldNum" sz="quarter" idx="10"/>
          </p:nvPr>
        </p:nvSpPr>
        <p:spPr/>
        <p:txBody>
          <a:bodyPr/>
          <a:lstStyle/>
          <a:p>
            <a:fld id="{EA651B24-DEE0-42E7-8FC9-8A7603427C92}" type="slidenum">
              <a:rPr lang="en-US" smtClean="0"/>
              <a:t>4</a:t>
            </a:fld>
            <a:endParaRPr lang="en-US"/>
          </a:p>
        </p:txBody>
      </p:sp>
    </p:spTree>
    <p:extLst>
      <p:ext uri="{BB962C8B-B14F-4D97-AF65-F5344CB8AC3E}">
        <p14:creationId xmlns:p14="http://schemas.microsoft.com/office/powerpoint/2010/main" val="40942432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Engage is a discussion after the participants have had a change to gather evidence to construct an explanation.</a:t>
            </a:r>
          </a:p>
        </p:txBody>
      </p:sp>
      <p:sp>
        <p:nvSpPr>
          <p:cNvPr id="75780"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F96A12C6-6A6E-4BA9-A843-2E33ECCDAE26}" type="slidenum">
              <a:rPr lang="en-US" smtClean="0"/>
              <a:pPr eaLnBrk="1" hangingPunct="1">
                <a:defRPr/>
              </a:pPr>
              <a:t>39</a:t>
            </a:fld>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Focus on three</a:t>
            </a:r>
            <a:r>
              <a:rPr lang="en-US" baseline="0" dirty="0" smtClean="0"/>
              <a:t> levels of student participation: Gathering, Reasoning and communicating.</a:t>
            </a:r>
            <a:endParaRPr lang="en-US" dirty="0"/>
          </a:p>
        </p:txBody>
      </p:sp>
      <p:sp>
        <p:nvSpPr>
          <p:cNvPr id="4" name="Slide Number Placeholder 3"/>
          <p:cNvSpPr>
            <a:spLocks noGrp="1"/>
          </p:cNvSpPr>
          <p:nvPr>
            <p:ph type="sldNum" sz="quarter" idx="10"/>
          </p:nvPr>
        </p:nvSpPr>
        <p:spPr/>
        <p:txBody>
          <a:bodyPr/>
          <a:lstStyle/>
          <a:p>
            <a:fld id="{EA651B24-DEE0-42E7-8FC9-8A7603427C92}" type="slidenum">
              <a:rPr lang="en-US" smtClean="0"/>
              <a:t>42</a:t>
            </a:fld>
            <a:endParaRPr lang="en-US" dirty="0"/>
          </a:p>
        </p:txBody>
      </p:sp>
    </p:spTree>
    <p:extLst>
      <p:ext uri="{BB962C8B-B14F-4D97-AF65-F5344CB8AC3E}">
        <p14:creationId xmlns:p14="http://schemas.microsoft.com/office/powerpoint/2010/main" val="41560258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sz="1200" kern="1200" dirty="0" smtClean="0">
                <a:solidFill>
                  <a:schemeClr val="tx1"/>
                </a:solidFill>
                <a:effectLst/>
                <a:latin typeface="+mn-lt"/>
                <a:ea typeface="+mn-ea"/>
                <a:cs typeface="+mn-cs"/>
              </a:rPr>
              <a:t>Old Test this year (2014),  </a:t>
            </a:r>
          </a:p>
          <a:p>
            <a:pPr lvl="2"/>
            <a:r>
              <a:rPr lang="en-US" sz="1200" kern="1200" dirty="0" smtClean="0">
                <a:solidFill>
                  <a:schemeClr val="tx1"/>
                </a:solidFill>
                <a:effectLst/>
                <a:latin typeface="+mn-lt"/>
                <a:ea typeface="+mn-ea"/>
                <a:cs typeface="+mn-cs"/>
              </a:rPr>
              <a:t>None next year (2015)</a:t>
            </a:r>
          </a:p>
          <a:p>
            <a:pPr lvl="2"/>
            <a:r>
              <a:rPr lang="en-US" sz="1200" kern="1200" dirty="0" smtClean="0">
                <a:solidFill>
                  <a:schemeClr val="tx1"/>
                </a:solidFill>
                <a:effectLst/>
                <a:latin typeface="+mn-lt"/>
                <a:ea typeface="+mn-ea"/>
                <a:cs typeface="+mn-cs"/>
              </a:rPr>
              <a:t>5</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grade, 8</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grade and </a:t>
            </a:r>
            <a:r>
              <a:rPr lang="en-US" sz="1200" kern="1200" dirty="0" err="1" smtClean="0">
                <a:solidFill>
                  <a:schemeClr val="tx1"/>
                </a:solidFill>
                <a:effectLst/>
                <a:latin typeface="+mn-lt"/>
                <a:ea typeface="+mn-ea"/>
                <a:cs typeface="+mn-cs"/>
              </a:rPr>
              <a:t>Sophmore</a:t>
            </a:r>
            <a:r>
              <a:rPr lang="en-US" sz="1200" kern="1200" dirty="0" smtClean="0">
                <a:solidFill>
                  <a:schemeClr val="tx1"/>
                </a:solidFill>
                <a:effectLst/>
                <a:latin typeface="+mn-lt"/>
                <a:ea typeface="+mn-ea"/>
                <a:cs typeface="+mn-cs"/>
              </a:rPr>
              <a:t>/Junior in 2016.</a:t>
            </a:r>
          </a:p>
          <a:p>
            <a:pPr lvl="2"/>
            <a:r>
              <a:rPr lang="en-US" sz="1200" kern="1200" dirty="0" smtClean="0">
                <a:solidFill>
                  <a:schemeClr val="tx1"/>
                </a:solidFill>
                <a:effectLst/>
                <a:latin typeface="+mn-lt"/>
                <a:ea typeface="+mn-ea"/>
                <a:cs typeface="+mn-cs"/>
              </a:rPr>
              <a:t>State Implementation timeline-Take time and implement soundly.</a:t>
            </a:r>
            <a:r>
              <a:rPr lang="en-US" sz="1200" kern="1200" baseline="0" dirty="0" smtClean="0">
                <a:solidFill>
                  <a:schemeClr val="tx1"/>
                </a:solidFill>
                <a:effectLst/>
                <a:latin typeface="+mn-lt"/>
                <a:ea typeface="+mn-ea"/>
                <a:cs typeface="+mn-cs"/>
              </a:rPr>
              <a:t>  Expecting it to be a cyclic process that will still be rolling when standards are ready for review again in 7 years.</a:t>
            </a:r>
          </a:p>
          <a:p>
            <a:pPr lvl="2"/>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651B24-DEE0-42E7-8FC9-8A7603427C92}" type="slidenum">
              <a:rPr lang="en-US" smtClean="0"/>
              <a:t>43</a:t>
            </a:fld>
            <a:endParaRPr lang="en-US" dirty="0"/>
          </a:p>
        </p:txBody>
      </p:sp>
    </p:spTree>
    <p:extLst>
      <p:ext uri="{BB962C8B-B14F-4D97-AF65-F5344CB8AC3E}">
        <p14:creationId xmlns:p14="http://schemas.microsoft.com/office/powerpoint/2010/main" val="29086978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3"/>
            <a:r>
              <a:rPr lang="en-US" sz="1200" kern="1200" dirty="0" smtClean="0">
                <a:solidFill>
                  <a:schemeClr val="tx1"/>
                </a:solidFill>
                <a:effectLst/>
                <a:latin typeface="+mn-lt"/>
                <a:ea typeface="+mn-ea"/>
                <a:cs typeface="+mn-cs"/>
              </a:rPr>
              <a:t>You have to know where you have been, to know where you are going.</a:t>
            </a:r>
          </a:p>
          <a:p>
            <a:pPr lvl="3"/>
            <a:endParaRPr lang="en-US" sz="1200" kern="1200" dirty="0" smtClean="0">
              <a:solidFill>
                <a:schemeClr val="tx1"/>
              </a:solidFill>
              <a:effectLst/>
              <a:latin typeface="+mn-lt"/>
              <a:ea typeface="+mn-ea"/>
              <a:cs typeface="+mn-cs"/>
            </a:endParaRPr>
          </a:p>
          <a:p>
            <a:pPr marL="1371600" marR="0" lvl="3"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Set Goals for Science in context with your overall context of all educational goals.</a:t>
            </a:r>
          </a:p>
          <a:p>
            <a:pPr lvl="3"/>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651B24-DEE0-42E7-8FC9-8A7603427C92}" type="slidenum">
              <a:rPr lang="en-US" smtClean="0"/>
              <a:t>44</a:t>
            </a:fld>
            <a:endParaRPr lang="en-US" dirty="0"/>
          </a:p>
        </p:txBody>
      </p:sp>
    </p:spTree>
    <p:extLst>
      <p:ext uri="{BB962C8B-B14F-4D97-AF65-F5344CB8AC3E}">
        <p14:creationId xmlns:p14="http://schemas.microsoft.com/office/powerpoint/2010/main" val="18323382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43050" lvl="3" indent="-171450">
              <a:buFont typeface="Arial" panose="020B0604020202020204" pitchFamily="34" charset="0"/>
              <a:buChar char="•"/>
            </a:pPr>
            <a:r>
              <a:rPr lang="en-US" sz="1200" kern="1200" dirty="0" smtClean="0">
                <a:solidFill>
                  <a:schemeClr val="tx1"/>
                </a:solidFill>
                <a:effectLst/>
                <a:latin typeface="+mn-lt"/>
                <a:ea typeface="+mn-ea"/>
                <a:cs typeface="+mn-cs"/>
              </a:rPr>
              <a:t>Formatives-developed to measure how your teaching is going and where changes need to be with your eye on your goal.</a:t>
            </a:r>
          </a:p>
          <a:p>
            <a:pPr lvl="3"/>
            <a:r>
              <a:rPr lang="en-US" sz="1200" kern="1200" dirty="0" smtClean="0">
                <a:solidFill>
                  <a:schemeClr val="tx1"/>
                </a:solidFill>
                <a:effectLst/>
                <a:latin typeface="+mn-lt"/>
                <a:ea typeface="+mn-ea"/>
                <a:cs typeface="+mn-cs"/>
              </a:rPr>
              <a:t>	District created; won’t be created like old test formatives.</a:t>
            </a:r>
          </a:p>
          <a:p>
            <a:pPr marL="1543050" lvl="3" indent="-171450">
              <a:buFont typeface="Arial" panose="020B0604020202020204" pitchFamily="34" charset="0"/>
              <a:buChar char="•"/>
            </a:pPr>
            <a:r>
              <a:rPr lang="en-US" sz="1200" kern="1200" dirty="0" smtClean="0">
                <a:solidFill>
                  <a:schemeClr val="tx1"/>
                </a:solidFill>
                <a:effectLst/>
                <a:latin typeface="+mn-lt"/>
                <a:ea typeface="+mn-ea"/>
                <a:cs typeface="+mn-cs"/>
              </a:rPr>
              <a:t>High School graduates </a:t>
            </a:r>
          </a:p>
          <a:p>
            <a:pPr marL="1543050" lvl="3" indent="-171450">
              <a:buFont typeface="Arial" panose="020B0604020202020204" pitchFamily="34" charset="0"/>
              <a:buChar char="•"/>
            </a:pPr>
            <a:r>
              <a:rPr lang="en-US" sz="1200" kern="1200" dirty="0" smtClean="0">
                <a:solidFill>
                  <a:schemeClr val="tx1"/>
                </a:solidFill>
                <a:effectLst/>
                <a:latin typeface="+mn-lt"/>
                <a:ea typeface="+mn-ea"/>
                <a:cs typeface="+mn-cs"/>
              </a:rPr>
              <a:t>post high school careers/jobs in STEM fields</a:t>
            </a:r>
          </a:p>
          <a:p>
            <a:pPr marL="1543050" lvl="3" indent="-171450">
              <a:buFont typeface="Arial" panose="020B0604020202020204" pitchFamily="34" charset="0"/>
              <a:buChar char="•"/>
            </a:pPr>
            <a:r>
              <a:rPr lang="en-US" sz="1200" kern="1200" dirty="0" smtClean="0">
                <a:solidFill>
                  <a:schemeClr val="tx1"/>
                </a:solidFill>
                <a:effectLst/>
                <a:latin typeface="+mn-lt"/>
                <a:ea typeface="+mn-ea"/>
                <a:cs typeface="+mn-cs"/>
              </a:rPr>
              <a:t>State exams </a:t>
            </a:r>
          </a:p>
          <a:p>
            <a:pPr lvl="3"/>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651B24-DEE0-42E7-8FC9-8A7603427C92}" type="slidenum">
              <a:rPr lang="en-US" smtClean="0"/>
              <a:t>45</a:t>
            </a:fld>
            <a:endParaRPr lang="en-US" dirty="0"/>
          </a:p>
        </p:txBody>
      </p:sp>
    </p:spTree>
    <p:extLst>
      <p:ext uri="{BB962C8B-B14F-4D97-AF65-F5344CB8AC3E}">
        <p14:creationId xmlns:p14="http://schemas.microsoft.com/office/powerpoint/2010/main" val="13417194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3"/>
            <a:r>
              <a:rPr lang="en-US" sz="1200" kern="1200" dirty="0" smtClean="0">
                <a:solidFill>
                  <a:schemeClr val="tx1"/>
                </a:solidFill>
                <a:effectLst/>
                <a:latin typeface="+mn-lt"/>
                <a:ea typeface="+mn-ea"/>
                <a:cs typeface="+mn-cs"/>
              </a:rPr>
              <a:t>Mastery of performance expectations at all grade levels</a:t>
            </a:r>
          </a:p>
          <a:p>
            <a:pPr lvl="3"/>
            <a:r>
              <a:rPr lang="en-US" sz="1200" kern="1200" dirty="0" smtClean="0">
                <a:solidFill>
                  <a:schemeClr val="tx1"/>
                </a:solidFill>
                <a:effectLst/>
                <a:latin typeface="+mn-lt"/>
                <a:ea typeface="+mn-ea"/>
                <a:cs typeface="+mn-cs"/>
              </a:rPr>
              <a:t>Mastery of all engineering practices and crosscutting concepts</a:t>
            </a:r>
          </a:p>
          <a:p>
            <a:pPr lvl="3"/>
            <a:r>
              <a:rPr lang="en-US" sz="1200" kern="1200" dirty="0" smtClean="0">
                <a:solidFill>
                  <a:schemeClr val="tx1"/>
                </a:solidFill>
                <a:effectLst/>
                <a:latin typeface="+mn-lt"/>
                <a:ea typeface="+mn-ea"/>
                <a:cs typeface="+mn-cs"/>
              </a:rPr>
              <a:t>Practice applying learned material to all areas of student’s day.  Don’t turn it on for Science class. </a:t>
            </a:r>
          </a:p>
          <a:p>
            <a:pPr lvl="3"/>
            <a:r>
              <a:rPr lang="en-US" sz="1200" kern="1200" dirty="0" smtClean="0">
                <a:solidFill>
                  <a:schemeClr val="tx1"/>
                </a:solidFill>
                <a:effectLst/>
                <a:latin typeface="+mn-lt"/>
                <a:ea typeface="+mn-ea"/>
                <a:cs typeface="+mn-cs"/>
              </a:rPr>
              <a:t>The cycle of hypothesis and analyzing data will prepare them.</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A651B24-DEE0-42E7-8FC9-8A7603427C92}" type="slidenum">
              <a:rPr lang="en-US" smtClean="0"/>
              <a:t>46</a:t>
            </a:fld>
            <a:endParaRPr lang="en-US" dirty="0"/>
          </a:p>
        </p:txBody>
      </p:sp>
    </p:spTree>
    <p:extLst>
      <p:ext uri="{BB962C8B-B14F-4D97-AF65-F5344CB8AC3E}">
        <p14:creationId xmlns:p14="http://schemas.microsoft.com/office/powerpoint/2010/main" val="26016833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a:t>
            </a:r>
            <a:r>
              <a:rPr lang="en-US" baseline="0" dirty="0" smtClean="0"/>
              <a:t> led lessons mean more teacher prep up front. </a:t>
            </a:r>
            <a:endParaRPr lang="en-US" dirty="0"/>
          </a:p>
        </p:txBody>
      </p:sp>
      <p:sp>
        <p:nvSpPr>
          <p:cNvPr id="4" name="Slide Number Placeholder 3"/>
          <p:cNvSpPr>
            <a:spLocks noGrp="1"/>
          </p:cNvSpPr>
          <p:nvPr>
            <p:ph type="sldNum" sz="quarter" idx="10"/>
          </p:nvPr>
        </p:nvSpPr>
        <p:spPr/>
        <p:txBody>
          <a:bodyPr/>
          <a:lstStyle/>
          <a:p>
            <a:fld id="{EA651B24-DEE0-42E7-8FC9-8A7603427C92}" type="slidenum">
              <a:rPr lang="en-US" smtClean="0"/>
              <a:t>49</a:t>
            </a:fld>
            <a:endParaRPr lang="en-US" dirty="0"/>
          </a:p>
        </p:txBody>
      </p:sp>
    </p:spTree>
    <p:extLst>
      <p:ext uri="{BB962C8B-B14F-4D97-AF65-F5344CB8AC3E}">
        <p14:creationId xmlns:p14="http://schemas.microsoft.com/office/powerpoint/2010/main" val="33139078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Collaborative</a:t>
            </a:r>
            <a:r>
              <a:rPr lang="en-US" baseline="0" dirty="0" smtClean="0"/>
              <a:t> planning times, PLC’s, internet opportunities, social media, organizations</a:t>
            </a:r>
            <a:endParaRPr lang="en-US" dirty="0" smtClean="0"/>
          </a:p>
          <a:p>
            <a:endParaRPr lang="en-US" dirty="0" smtClean="0"/>
          </a:p>
          <a:p>
            <a:r>
              <a:rPr lang="en-US" dirty="0" smtClean="0"/>
              <a:t>Involved in professional development activities and concerned about the effect of the standards on their students.</a:t>
            </a:r>
            <a:endParaRPr lang="en-US" dirty="0"/>
          </a:p>
        </p:txBody>
      </p:sp>
      <p:sp>
        <p:nvSpPr>
          <p:cNvPr id="4" name="Slide Number Placeholder 3"/>
          <p:cNvSpPr>
            <a:spLocks noGrp="1"/>
          </p:cNvSpPr>
          <p:nvPr>
            <p:ph type="sldNum" sz="quarter" idx="10"/>
          </p:nvPr>
        </p:nvSpPr>
        <p:spPr/>
        <p:txBody>
          <a:bodyPr/>
          <a:lstStyle/>
          <a:p>
            <a:fld id="{EA651B24-DEE0-42E7-8FC9-8A7603427C92}" type="slidenum">
              <a:rPr lang="en-US" smtClean="0"/>
              <a:t>50</a:t>
            </a:fld>
            <a:endParaRPr lang="en-US" dirty="0"/>
          </a:p>
        </p:txBody>
      </p:sp>
    </p:spTree>
    <p:extLst>
      <p:ext uri="{BB962C8B-B14F-4D97-AF65-F5344CB8AC3E}">
        <p14:creationId xmlns:p14="http://schemas.microsoft.com/office/powerpoint/2010/main" val="1512087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might be ready to move on to something new.  </a:t>
            </a:r>
          </a:p>
          <a:p>
            <a:endParaRPr lang="en-US" dirty="0" smtClean="0"/>
          </a:p>
          <a:p>
            <a:r>
              <a:rPr lang="en-US" dirty="0" smtClean="0"/>
              <a:t>I know of some other approaches and am interested in looking at alternatives to our current system.</a:t>
            </a:r>
            <a:endParaRPr lang="en-US" dirty="0"/>
          </a:p>
        </p:txBody>
      </p:sp>
      <p:sp>
        <p:nvSpPr>
          <p:cNvPr id="4" name="Slide Number Placeholder 3"/>
          <p:cNvSpPr>
            <a:spLocks noGrp="1"/>
          </p:cNvSpPr>
          <p:nvPr>
            <p:ph type="sldNum" sz="quarter" idx="10"/>
          </p:nvPr>
        </p:nvSpPr>
        <p:spPr/>
        <p:txBody>
          <a:bodyPr/>
          <a:lstStyle/>
          <a:p>
            <a:fld id="{EA651B24-DEE0-42E7-8FC9-8A7603427C92}" type="slidenum">
              <a:rPr lang="en-US" smtClean="0"/>
              <a:t>51</a:t>
            </a:fld>
            <a:endParaRPr lang="en-US" dirty="0"/>
          </a:p>
        </p:txBody>
      </p:sp>
    </p:spTree>
    <p:extLst>
      <p:ext uri="{BB962C8B-B14F-4D97-AF65-F5344CB8AC3E}">
        <p14:creationId xmlns:p14="http://schemas.microsoft.com/office/powerpoint/2010/main" val="12488940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google doc “Too Many Standards”</a:t>
            </a:r>
            <a:endParaRPr lang="en-US" dirty="0"/>
          </a:p>
        </p:txBody>
      </p:sp>
      <p:sp>
        <p:nvSpPr>
          <p:cNvPr id="4" name="Slide Number Placeholder 3"/>
          <p:cNvSpPr>
            <a:spLocks noGrp="1"/>
          </p:cNvSpPr>
          <p:nvPr>
            <p:ph type="sldNum" sz="quarter" idx="10"/>
          </p:nvPr>
        </p:nvSpPr>
        <p:spPr/>
        <p:txBody>
          <a:bodyPr/>
          <a:lstStyle/>
          <a:p>
            <a:fld id="{EA651B24-DEE0-42E7-8FC9-8A7603427C92}" type="slidenum">
              <a:rPr lang="en-US" smtClean="0"/>
              <a:t>52</a:t>
            </a:fld>
            <a:endParaRPr lang="en-US" dirty="0"/>
          </a:p>
        </p:txBody>
      </p:sp>
    </p:spTree>
    <p:extLst>
      <p:ext uri="{BB962C8B-B14F-4D97-AF65-F5344CB8AC3E}">
        <p14:creationId xmlns:p14="http://schemas.microsoft.com/office/powerpoint/2010/main" val="2107165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mtClean="0"/>
              <a:t>
Poll Title: Which statement best relays your comfort level with the new science standards? 
http://www.polleverywhere.com/multiple_choice_polls/ELcs4AWMojqGiBV</a:t>
            </a:r>
            <a:endParaRPr lang="en-US"/>
          </a:p>
        </p:txBody>
      </p:sp>
      <p:sp>
        <p:nvSpPr>
          <p:cNvPr id="4" name="Slide Number Placeholder 3"/>
          <p:cNvSpPr>
            <a:spLocks noGrp="1"/>
          </p:cNvSpPr>
          <p:nvPr>
            <p:ph type="sldNum" sz="quarter" idx="10"/>
          </p:nvPr>
        </p:nvSpPr>
        <p:spPr/>
        <p:txBody>
          <a:bodyPr/>
          <a:lstStyle/>
          <a:p>
            <a:fld id="{EA651B24-DEE0-42E7-8FC9-8A7603427C92}" type="slidenum">
              <a:rPr lang="en-US" smtClean="0"/>
              <a:t>5</a:t>
            </a:fld>
            <a:endParaRPr lang="en-US"/>
          </a:p>
        </p:txBody>
      </p:sp>
    </p:spTree>
    <p:extLst>
      <p:ext uri="{BB962C8B-B14F-4D97-AF65-F5344CB8AC3E}">
        <p14:creationId xmlns:p14="http://schemas.microsoft.com/office/powerpoint/2010/main" val="25816139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51B24-DEE0-42E7-8FC9-8A7603427C92}" type="slidenum">
              <a:rPr lang="en-US" smtClean="0"/>
              <a:t>54</a:t>
            </a:fld>
            <a:endParaRPr lang="en-US" dirty="0"/>
          </a:p>
        </p:txBody>
      </p:sp>
    </p:spTree>
    <p:extLst>
      <p:ext uri="{BB962C8B-B14F-4D97-AF65-F5344CB8AC3E}">
        <p14:creationId xmlns:p14="http://schemas.microsoft.com/office/powerpoint/2010/main" val="3057147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a:t>
            </a:r>
            <a:r>
              <a:rPr lang="en-US" baseline="0" dirty="0" smtClean="0"/>
              <a:t> attendees time (5 min.) to do 1-5 right now.</a:t>
            </a:r>
          </a:p>
          <a:p>
            <a:endParaRPr lang="en-US" baseline="0" dirty="0" smtClean="0"/>
          </a:p>
          <a:p>
            <a:r>
              <a:rPr lang="en-US" baseline="0" dirty="0" smtClean="0"/>
              <a:t>Discuss what is happening and discuss 6-7 after slide 19.</a:t>
            </a:r>
            <a:endParaRPr lang="en-US" dirty="0"/>
          </a:p>
        </p:txBody>
      </p:sp>
      <p:sp>
        <p:nvSpPr>
          <p:cNvPr id="4" name="Slide Number Placeholder 3"/>
          <p:cNvSpPr>
            <a:spLocks noGrp="1"/>
          </p:cNvSpPr>
          <p:nvPr>
            <p:ph type="sldNum" sz="quarter" idx="10"/>
          </p:nvPr>
        </p:nvSpPr>
        <p:spPr/>
        <p:txBody>
          <a:bodyPr/>
          <a:lstStyle/>
          <a:p>
            <a:fld id="{EA651B24-DEE0-42E7-8FC9-8A7603427C92}" type="slidenum">
              <a:rPr lang="en-US" smtClean="0"/>
              <a:t>7</a:t>
            </a:fld>
            <a:endParaRPr lang="en-US" dirty="0"/>
          </a:p>
        </p:txBody>
      </p:sp>
    </p:spTree>
    <p:extLst>
      <p:ext uri="{BB962C8B-B14F-4D97-AF65-F5344CB8AC3E}">
        <p14:creationId xmlns:p14="http://schemas.microsoft.com/office/powerpoint/2010/main" val="2489363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51B24-DEE0-42E7-8FC9-8A7603427C92}" type="slidenum">
              <a:rPr lang="en-US" smtClean="0"/>
              <a:t>8</a:t>
            </a:fld>
            <a:endParaRPr lang="en-US" dirty="0"/>
          </a:p>
        </p:txBody>
      </p:sp>
    </p:spTree>
    <p:extLst>
      <p:ext uri="{BB962C8B-B14F-4D97-AF65-F5344CB8AC3E}">
        <p14:creationId xmlns:p14="http://schemas.microsoft.com/office/powerpoint/2010/main" val="3611298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From Appendix C: </a:t>
            </a:r>
          </a:p>
          <a:p>
            <a:r>
              <a:rPr lang="en-US" sz="1200" b="1" i="0" u="none" strike="noStrike" kern="1200" baseline="0" dirty="0" smtClean="0">
                <a:solidFill>
                  <a:schemeClr val="tx1"/>
                </a:solidFill>
                <a:latin typeface="+mn-lt"/>
                <a:ea typeface="+mn-ea"/>
                <a:cs typeface="+mn-cs"/>
              </a:rPr>
              <a:t>Sixty percent of U.S. jobs are predicted </a:t>
            </a:r>
            <a:r>
              <a:rPr lang="en-US" sz="1200" b="0" i="0" u="none" strike="noStrike" kern="1200" baseline="0" dirty="0" smtClean="0">
                <a:solidFill>
                  <a:schemeClr val="tx1"/>
                </a:solidFill>
                <a:latin typeface="+mn-lt"/>
                <a:ea typeface="+mn-ea"/>
                <a:cs typeface="+mn-cs"/>
              </a:rPr>
              <a:t>to require some form of postsecondary education by the end of the decade (Georgetown University Center on Education and the Workforce, 2013). </a:t>
            </a:r>
          </a:p>
          <a:p>
            <a:r>
              <a:rPr lang="en-US" sz="1200" b="0" i="0" u="none" strike="noStrike" kern="1200" baseline="0" dirty="0" smtClean="0">
                <a:solidFill>
                  <a:schemeClr val="tx1"/>
                </a:solidFill>
                <a:latin typeface="+mn-lt"/>
                <a:ea typeface="+mn-ea"/>
                <a:cs typeface="+mn-cs"/>
              </a:rPr>
              <a:t> The U.S. Department of Labor notes that companies have reported </a:t>
            </a:r>
            <a:r>
              <a:rPr lang="en-US" sz="1200" b="1" i="0" u="none" strike="noStrike" kern="1200" baseline="0" dirty="0" smtClean="0">
                <a:solidFill>
                  <a:schemeClr val="accent3"/>
                </a:solidFill>
                <a:latin typeface="+mn-lt"/>
                <a:ea typeface="+mn-ea"/>
                <a:cs typeface="+mn-cs"/>
              </a:rPr>
              <a:t>more than three million job openings every month since February 2011 </a:t>
            </a:r>
            <a:r>
              <a:rPr lang="en-US" sz="1200" b="0" i="0" u="none" strike="noStrike" kern="1200" baseline="0" dirty="0" smtClean="0">
                <a:solidFill>
                  <a:schemeClr val="tx1"/>
                </a:solidFill>
                <a:latin typeface="+mn-lt"/>
                <a:ea typeface="+mn-ea"/>
                <a:cs typeface="+mn-cs"/>
              </a:rPr>
              <a:t>because of an absence of applicants with the skills to fill these positions (</a:t>
            </a:r>
            <a:r>
              <a:rPr lang="en-US" sz="1200" b="0" i="0" u="none" strike="noStrike" kern="1200" baseline="0" dirty="0" err="1" smtClean="0">
                <a:solidFill>
                  <a:schemeClr val="tx1"/>
                </a:solidFill>
                <a:latin typeface="+mn-lt"/>
                <a:ea typeface="+mn-ea"/>
                <a:cs typeface="+mn-cs"/>
              </a:rPr>
              <a:t>Woellert</a:t>
            </a:r>
            <a:r>
              <a:rPr lang="en-US" sz="1200" b="0" i="0" u="none" strike="noStrike" kern="1200" baseline="0" dirty="0" smtClean="0">
                <a:solidFill>
                  <a:schemeClr val="tx1"/>
                </a:solidFill>
                <a:latin typeface="+mn-lt"/>
                <a:ea typeface="+mn-ea"/>
                <a:cs typeface="+mn-cs"/>
              </a:rPr>
              <a:t>, 2012). The National Science Foundation also reports that there are currently </a:t>
            </a:r>
            <a:r>
              <a:rPr lang="en-US" sz="1200" b="1" i="0" u="none" strike="noStrike" kern="1200" baseline="0" dirty="0" smtClean="0">
                <a:solidFill>
                  <a:schemeClr val="tx1"/>
                </a:solidFill>
                <a:latin typeface="+mn-lt"/>
                <a:ea typeface="+mn-ea"/>
                <a:cs typeface="+mn-cs"/>
              </a:rPr>
              <a:t>between two and three million unfilled positions in the STEM areas </a:t>
            </a:r>
            <a:r>
              <a:rPr lang="en-US" sz="1200" b="0" i="0" u="none" strike="noStrike" kern="1200" baseline="0" dirty="0" smtClean="0">
                <a:solidFill>
                  <a:schemeClr val="tx1"/>
                </a:solidFill>
                <a:latin typeface="+mn-lt"/>
                <a:ea typeface="+mn-ea"/>
                <a:cs typeface="+mn-cs"/>
              </a:rPr>
              <a:t>of science, technology, engineering, and mathematics. </a:t>
            </a:r>
          </a:p>
          <a:p>
            <a:r>
              <a:rPr lang="en-US" sz="1200" b="0" i="0" u="none" strike="noStrike" kern="1200" baseline="0" dirty="0" smtClean="0">
                <a:solidFill>
                  <a:schemeClr val="tx1"/>
                </a:solidFill>
                <a:latin typeface="+mn-lt"/>
                <a:ea typeface="+mn-ea"/>
                <a:cs typeface="+mn-cs"/>
              </a:rPr>
              <a:t> The shortfall in STEM employees is likely to increase. The Department of Commerce shows that in the past 10 years, </a:t>
            </a:r>
            <a:r>
              <a:rPr lang="en-US" sz="1200" b="1" i="0" u="none" strike="noStrike" kern="1200" baseline="0" dirty="0" smtClean="0">
                <a:solidFill>
                  <a:schemeClr val="tx1"/>
                </a:solidFill>
                <a:latin typeface="+mn-lt"/>
                <a:ea typeface="+mn-ea"/>
                <a:cs typeface="+mn-cs"/>
              </a:rPr>
              <a:t>STEM jobs grew at three times the rate of non-STEM jobs</a:t>
            </a:r>
            <a:r>
              <a:rPr lang="en-US" sz="1200" b="0" i="0" u="none" strike="noStrike" kern="1200" baseline="0" dirty="0" smtClean="0">
                <a:solidFill>
                  <a:schemeClr val="tx1"/>
                </a:solidFill>
                <a:latin typeface="+mn-lt"/>
                <a:ea typeface="+mn-ea"/>
                <a:cs typeface="+mn-cs"/>
              </a:rPr>
              <a:t>, a trend likely to continue and accelerate (Langdon et al., 2011).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True scientific literacy has historically </a:t>
            </a:r>
            <a:r>
              <a:rPr lang="en-US" sz="1200" b="1" kern="1200" dirty="0" smtClean="0">
                <a:solidFill>
                  <a:schemeClr val="tx1"/>
                </a:solidFill>
                <a:effectLst/>
                <a:latin typeface="+mn-lt"/>
                <a:ea typeface="+mn-ea"/>
                <a:cs typeface="+mn-cs"/>
              </a:rPr>
              <a:t>been reserved for the “gifted” </a:t>
            </a:r>
            <a:r>
              <a:rPr lang="en-US" sz="1200" kern="1200" dirty="0" smtClean="0">
                <a:solidFill>
                  <a:schemeClr val="tx1"/>
                </a:solidFill>
                <a:effectLst/>
                <a:latin typeface="+mn-lt"/>
                <a:ea typeface="+mn-ea"/>
                <a:cs typeface="+mn-cs"/>
              </a:rPr>
              <a:t>rather than required for everyone. </a:t>
            </a:r>
            <a:r>
              <a:rPr lang="en-US" sz="1200" b="1" kern="1200" dirty="0" smtClean="0">
                <a:solidFill>
                  <a:schemeClr val="tx1"/>
                </a:solidFill>
                <a:effectLst/>
                <a:latin typeface="+mn-lt"/>
                <a:ea typeface="+mn-ea"/>
                <a:cs typeface="+mn-cs"/>
              </a:rPr>
              <a:t>55%</a:t>
            </a:r>
            <a:r>
              <a:rPr lang="en-US" sz="1200" kern="1200" dirty="0" smtClean="0">
                <a:solidFill>
                  <a:schemeClr val="tx1"/>
                </a:solidFill>
                <a:effectLst/>
                <a:latin typeface="+mn-lt"/>
                <a:ea typeface="+mn-ea"/>
                <a:cs typeface="+mn-cs"/>
              </a:rPr>
              <a:t> of science and engineering occupations are </a:t>
            </a:r>
            <a:r>
              <a:rPr lang="en-US" sz="1200" b="1" kern="1200" dirty="0" smtClean="0">
                <a:solidFill>
                  <a:schemeClr val="tx1"/>
                </a:solidFill>
                <a:effectLst/>
                <a:latin typeface="+mn-lt"/>
                <a:ea typeface="+mn-ea"/>
                <a:cs typeface="+mn-cs"/>
              </a:rPr>
              <a:t>filled with white men; 18% are white women</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Black men and women make up only 3% </a:t>
            </a:r>
            <a:r>
              <a:rPr lang="en-US" sz="1200" kern="1200" dirty="0" smtClean="0">
                <a:solidFill>
                  <a:schemeClr val="tx1"/>
                </a:solidFill>
                <a:effectLst/>
                <a:latin typeface="+mn-lt"/>
                <a:ea typeface="+mn-ea"/>
                <a:cs typeface="+mn-cs"/>
              </a:rPr>
              <a:t>while </a:t>
            </a:r>
            <a:r>
              <a:rPr lang="en-US" sz="1200" b="1" kern="1200" dirty="0" smtClean="0">
                <a:solidFill>
                  <a:schemeClr val="tx1"/>
                </a:solidFill>
                <a:effectLst/>
                <a:latin typeface="+mn-lt"/>
                <a:ea typeface="+mn-ea"/>
                <a:cs typeface="+mn-cs"/>
              </a:rPr>
              <a:t>Hispanic men and women make up just 4%.</a:t>
            </a:r>
          </a:p>
          <a:p>
            <a:pPr marL="171450" indent="-17145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A651B24-DEE0-42E7-8FC9-8A7603427C92}" type="slidenum">
              <a:rPr lang="en-US" smtClean="0"/>
              <a:t>10</a:t>
            </a:fld>
            <a:endParaRPr lang="en-US"/>
          </a:p>
        </p:txBody>
      </p:sp>
    </p:spTree>
    <p:extLst>
      <p:ext uri="{BB962C8B-B14F-4D97-AF65-F5344CB8AC3E}">
        <p14:creationId xmlns:p14="http://schemas.microsoft.com/office/powerpoint/2010/main" val="3534448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minute journal)  Have attendees</a:t>
            </a:r>
            <a:r>
              <a:rPr lang="en-US" baseline="0" dirty="0" smtClean="0"/>
              <a:t> write their answers to this question on the construction paper eyes; in a statement format so they can hang it in a visible spot in their rooms.</a:t>
            </a:r>
            <a:endParaRPr lang="en-US" dirty="0"/>
          </a:p>
        </p:txBody>
      </p:sp>
      <p:sp>
        <p:nvSpPr>
          <p:cNvPr id="4" name="Slide Number Placeholder 3"/>
          <p:cNvSpPr>
            <a:spLocks noGrp="1"/>
          </p:cNvSpPr>
          <p:nvPr>
            <p:ph type="sldNum" sz="quarter" idx="10"/>
          </p:nvPr>
        </p:nvSpPr>
        <p:spPr/>
        <p:txBody>
          <a:bodyPr/>
          <a:lstStyle/>
          <a:p>
            <a:fld id="{EA651B24-DEE0-42E7-8FC9-8A7603427C92}" type="slidenum">
              <a:rPr lang="en-US" smtClean="0"/>
              <a:t>11</a:t>
            </a:fld>
            <a:endParaRPr lang="en-US"/>
          </a:p>
        </p:txBody>
      </p:sp>
    </p:spTree>
    <p:extLst>
      <p:ext uri="{BB962C8B-B14F-4D97-AF65-F5344CB8AC3E}">
        <p14:creationId xmlns:p14="http://schemas.microsoft.com/office/powerpoint/2010/main" val="1316166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Write notes to other stakeholders on “</a:t>
            </a:r>
            <a:r>
              <a:rPr lang="en-US" dirty="0" err="1" smtClean="0"/>
              <a:t>stickies</a:t>
            </a:r>
            <a:r>
              <a:rPr lang="en-US" dirty="0" smtClean="0"/>
              <a:t>” around the Vision statement eye.</a:t>
            </a:r>
            <a:endParaRPr lang="en-US" dirty="0"/>
          </a:p>
        </p:txBody>
      </p:sp>
      <p:sp>
        <p:nvSpPr>
          <p:cNvPr id="4" name="Slide Number Placeholder 3"/>
          <p:cNvSpPr>
            <a:spLocks noGrp="1"/>
          </p:cNvSpPr>
          <p:nvPr>
            <p:ph type="sldNum" sz="quarter" idx="10"/>
          </p:nvPr>
        </p:nvSpPr>
        <p:spPr/>
        <p:txBody>
          <a:bodyPr/>
          <a:lstStyle/>
          <a:p>
            <a:fld id="{EA651B24-DEE0-42E7-8FC9-8A7603427C92}" type="slidenum">
              <a:rPr lang="en-US" smtClean="0"/>
              <a:t>12</a:t>
            </a:fld>
            <a:endParaRPr lang="en-US"/>
          </a:p>
        </p:txBody>
      </p:sp>
    </p:spTree>
    <p:extLst>
      <p:ext uri="{BB962C8B-B14F-4D97-AF65-F5344CB8AC3E}">
        <p14:creationId xmlns:p14="http://schemas.microsoft.com/office/powerpoint/2010/main" val="2679351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6D1CAD32-9486-4D2C-A413-2F32AF67DDA5}" type="datetimeFigureOut">
              <a:rPr lang="en-US" smtClean="0"/>
              <a:t>4/8/14</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56ADF6EA-D6D8-4984-8A9A-0BDEE2CB8015}" type="slidenum">
              <a:rPr lang="en-US" smtClean="0"/>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1CAD32-9486-4D2C-A413-2F32AF67DDA5}" type="datetimeFigureOut">
              <a:rPr lang="en-US" smtClean="0"/>
              <a:t>4/8/14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ADF6EA-D6D8-4984-8A9A-0BDEE2CB8015}"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1CAD32-9486-4D2C-A413-2F32AF67DDA5}" type="datetimeFigureOut">
              <a:rPr lang="en-US" smtClean="0"/>
              <a:t>4/8/14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ADF6EA-D6D8-4984-8A9A-0BDEE2CB8015}"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34B13DA-2F6E-4FE4-AAEF-8AF1B344C7CA}" type="datetimeFigureOut">
              <a:rPr lang="en-US" smtClean="0">
                <a:solidFill>
                  <a:prstClr val="black">
                    <a:tint val="75000"/>
                  </a:prstClr>
                </a:solidFill>
              </a:rPr>
              <a:pPr/>
              <a:t>4/8/14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7A4C46-D14A-4963-AF86-CEB608EB2A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31680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4B13DA-2F6E-4FE4-AAEF-8AF1B344C7CA}" type="datetimeFigureOut">
              <a:rPr lang="en-US" smtClean="0">
                <a:solidFill>
                  <a:prstClr val="black">
                    <a:tint val="75000"/>
                  </a:prstClr>
                </a:solidFill>
              </a:rPr>
              <a:pPr/>
              <a:t>4/8/14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7A4C46-D14A-4963-AF86-CEB608EB2A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95623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4B13DA-2F6E-4FE4-AAEF-8AF1B344C7CA}" type="datetimeFigureOut">
              <a:rPr lang="en-US" smtClean="0">
                <a:solidFill>
                  <a:prstClr val="black">
                    <a:tint val="75000"/>
                  </a:prstClr>
                </a:solidFill>
              </a:rPr>
              <a:pPr/>
              <a:t>4/8/14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7A4C46-D14A-4963-AF86-CEB608EB2A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2632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4B13DA-2F6E-4FE4-AAEF-8AF1B344C7CA}" type="datetimeFigureOut">
              <a:rPr lang="en-US" smtClean="0">
                <a:solidFill>
                  <a:prstClr val="black">
                    <a:tint val="75000"/>
                  </a:prstClr>
                </a:solidFill>
              </a:rPr>
              <a:pPr/>
              <a:t>4/8/14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87A4C46-D14A-4963-AF86-CEB608EB2A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24422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34B13DA-2F6E-4FE4-AAEF-8AF1B344C7CA}" type="datetimeFigureOut">
              <a:rPr lang="en-US" smtClean="0">
                <a:solidFill>
                  <a:prstClr val="black">
                    <a:tint val="75000"/>
                  </a:prstClr>
                </a:solidFill>
              </a:rPr>
              <a:pPr/>
              <a:t>4/8/14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87A4C46-D14A-4963-AF86-CEB608EB2A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26719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4B13DA-2F6E-4FE4-AAEF-8AF1B344C7CA}" type="datetimeFigureOut">
              <a:rPr lang="en-US" smtClean="0">
                <a:solidFill>
                  <a:prstClr val="black">
                    <a:tint val="75000"/>
                  </a:prstClr>
                </a:solidFill>
              </a:rPr>
              <a:pPr/>
              <a:t>4/8/14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87A4C46-D14A-4963-AF86-CEB608EB2A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92884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4B13DA-2F6E-4FE4-AAEF-8AF1B344C7CA}" type="datetimeFigureOut">
              <a:rPr lang="en-US" smtClean="0">
                <a:solidFill>
                  <a:prstClr val="black">
                    <a:tint val="75000"/>
                  </a:prstClr>
                </a:solidFill>
              </a:rPr>
              <a:pPr/>
              <a:t>4/8/14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87A4C46-D14A-4963-AF86-CEB608EB2A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78783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4B13DA-2F6E-4FE4-AAEF-8AF1B344C7CA}" type="datetimeFigureOut">
              <a:rPr lang="en-US" smtClean="0">
                <a:solidFill>
                  <a:prstClr val="black">
                    <a:tint val="75000"/>
                  </a:prstClr>
                </a:solidFill>
              </a:rPr>
              <a:pPr/>
              <a:t>4/8/14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87A4C46-D14A-4963-AF86-CEB608EB2A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6878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1CAD32-9486-4D2C-A413-2F32AF67DDA5}" type="datetimeFigureOut">
              <a:rPr lang="en-US" smtClean="0"/>
              <a:t>4/8/14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ADF6EA-D6D8-4984-8A9A-0BDEE2CB8015}"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4B13DA-2F6E-4FE4-AAEF-8AF1B344C7CA}" type="datetimeFigureOut">
              <a:rPr lang="en-US" smtClean="0">
                <a:solidFill>
                  <a:prstClr val="black">
                    <a:tint val="75000"/>
                  </a:prstClr>
                </a:solidFill>
              </a:rPr>
              <a:pPr/>
              <a:t>4/8/14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87A4C46-D14A-4963-AF86-CEB608EB2A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37590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4B13DA-2F6E-4FE4-AAEF-8AF1B344C7CA}" type="datetimeFigureOut">
              <a:rPr lang="en-US" smtClean="0">
                <a:solidFill>
                  <a:prstClr val="black">
                    <a:tint val="75000"/>
                  </a:prstClr>
                </a:solidFill>
              </a:rPr>
              <a:pPr/>
              <a:t>4/8/14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7A4C46-D14A-4963-AF86-CEB608EB2A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77504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4B13DA-2F6E-4FE4-AAEF-8AF1B344C7CA}" type="datetimeFigureOut">
              <a:rPr lang="en-US" smtClean="0">
                <a:solidFill>
                  <a:prstClr val="black">
                    <a:tint val="75000"/>
                  </a:prstClr>
                </a:solidFill>
              </a:rPr>
              <a:pPr/>
              <a:t>4/8/14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7A4C46-D14A-4963-AF86-CEB608EB2A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0785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34B13DA-2F6E-4FE4-AAEF-8AF1B344C7CA}" type="datetimeFigureOut">
              <a:rPr lang="en-US" smtClean="0">
                <a:solidFill>
                  <a:prstClr val="black">
                    <a:tint val="75000"/>
                  </a:prstClr>
                </a:solidFill>
              </a:rPr>
              <a:pPr/>
              <a:t>4/8/14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7A4C46-D14A-4963-AF86-CEB608EB2A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09288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4B13DA-2F6E-4FE4-AAEF-8AF1B344C7CA}" type="datetimeFigureOut">
              <a:rPr lang="en-US" smtClean="0">
                <a:solidFill>
                  <a:prstClr val="black">
                    <a:tint val="75000"/>
                  </a:prstClr>
                </a:solidFill>
              </a:rPr>
              <a:pPr/>
              <a:t>4/8/14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7A4C46-D14A-4963-AF86-CEB608EB2A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4026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4B13DA-2F6E-4FE4-AAEF-8AF1B344C7CA}" type="datetimeFigureOut">
              <a:rPr lang="en-US" smtClean="0">
                <a:solidFill>
                  <a:prstClr val="black">
                    <a:tint val="75000"/>
                  </a:prstClr>
                </a:solidFill>
              </a:rPr>
              <a:pPr/>
              <a:t>4/8/14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7A4C46-D14A-4963-AF86-CEB608EB2A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7109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4B13DA-2F6E-4FE4-AAEF-8AF1B344C7CA}" type="datetimeFigureOut">
              <a:rPr lang="en-US" smtClean="0">
                <a:solidFill>
                  <a:prstClr val="black">
                    <a:tint val="75000"/>
                  </a:prstClr>
                </a:solidFill>
              </a:rPr>
              <a:pPr/>
              <a:t>4/8/14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87A4C46-D14A-4963-AF86-CEB608EB2A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68726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34B13DA-2F6E-4FE4-AAEF-8AF1B344C7CA}" type="datetimeFigureOut">
              <a:rPr lang="en-US" smtClean="0">
                <a:solidFill>
                  <a:prstClr val="black">
                    <a:tint val="75000"/>
                  </a:prstClr>
                </a:solidFill>
              </a:rPr>
              <a:pPr/>
              <a:t>4/8/14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87A4C46-D14A-4963-AF86-CEB608EB2A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084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4B13DA-2F6E-4FE4-AAEF-8AF1B344C7CA}" type="datetimeFigureOut">
              <a:rPr lang="en-US" smtClean="0">
                <a:solidFill>
                  <a:prstClr val="black">
                    <a:tint val="75000"/>
                  </a:prstClr>
                </a:solidFill>
              </a:rPr>
              <a:pPr/>
              <a:t>4/8/14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87A4C46-D14A-4963-AF86-CEB608EB2A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5835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4B13DA-2F6E-4FE4-AAEF-8AF1B344C7CA}" type="datetimeFigureOut">
              <a:rPr lang="en-US" smtClean="0">
                <a:solidFill>
                  <a:prstClr val="black">
                    <a:tint val="75000"/>
                  </a:prstClr>
                </a:solidFill>
              </a:rPr>
              <a:pPr/>
              <a:t>4/8/14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87A4C46-D14A-4963-AF86-CEB608EB2A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4789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1CAD32-9486-4D2C-A413-2F32AF67DDA5}" type="datetimeFigureOut">
              <a:rPr lang="en-US" smtClean="0"/>
              <a:t>4/8/14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ADF6EA-D6D8-4984-8A9A-0BDEE2CB8015}"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4B13DA-2F6E-4FE4-AAEF-8AF1B344C7CA}" type="datetimeFigureOut">
              <a:rPr lang="en-US" smtClean="0">
                <a:solidFill>
                  <a:prstClr val="black">
                    <a:tint val="75000"/>
                  </a:prstClr>
                </a:solidFill>
              </a:rPr>
              <a:pPr/>
              <a:t>4/8/14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87A4C46-D14A-4963-AF86-CEB608EB2A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18355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4B13DA-2F6E-4FE4-AAEF-8AF1B344C7CA}" type="datetimeFigureOut">
              <a:rPr lang="en-US" smtClean="0">
                <a:solidFill>
                  <a:prstClr val="black">
                    <a:tint val="75000"/>
                  </a:prstClr>
                </a:solidFill>
              </a:rPr>
              <a:pPr/>
              <a:t>4/8/14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87A4C46-D14A-4963-AF86-CEB608EB2A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16491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4B13DA-2F6E-4FE4-AAEF-8AF1B344C7CA}" type="datetimeFigureOut">
              <a:rPr lang="en-US" smtClean="0">
                <a:solidFill>
                  <a:prstClr val="black">
                    <a:tint val="75000"/>
                  </a:prstClr>
                </a:solidFill>
              </a:rPr>
              <a:pPr/>
              <a:t>4/8/14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7A4C46-D14A-4963-AF86-CEB608EB2A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77749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4B13DA-2F6E-4FE4-AAEF-8AF1B344C7CA}" type="datetimeFigureOut">
              <a:rPr lang="en-US" smtClean="0">
                <a:solidFill>
                  <a:prstClr val="black">
                    <a:tint val="75000"/>
                  </a:prstClr>
                </a:solidFill>
              </a:rPr>
              <a:pPr/>
              <a:t>4/8/14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7A4C46-D14A-4963-AF86-CEB608EB2A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3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6D1CAD32-9486-4D2C-A413-2F32AF67DDA5}" type="datetimeFigureOut">
              <a:rPr lang="en-US" smtClean="0"/>
              <a:t>4/8/14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ADF6EA-D6D8-4984-8A9A-0BDEE2CB8015}" type="slidenum">
              <a:rPr lang="en-US" smtClean="0"/>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D1CAD32-9486-4D2C-A413-2F32AF67DDA5}" type="datetimeFigureOut">
              <a:rPr lang="en-US" smtClean="0"/>
              <a:t>4/8/14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6ADF6EA-D6D8-4984-8A9A-0BDEE2CB8015}"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1CAD32-9486-4D2C-A413-2F32AF67DDA5}" type="datetimeFigureOut">
              <a:rPr lang="en-US" smtClean="0"/>
              <a:t>4/8/14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6ADF6EA-D6D8-4984-8A9A-0BDEE2CB8015}"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1CAD32-9486-4D2C-A413-2F32AF67DDA5}" type="datetimeFigureOut">
              <a:rPr lang="en-US" smtClean="0"/>
              <a:t>4/8/14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6ADF6EA-D6D8-4984-8A9A-0BDEE2CB8015}"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6D1CAD32-9486-4D2C-A413-2F32AF67DDA5}" type="datetimeFigureOut">
              <a:rPr lang="en-US" smtClean="0"/>
              <a:t>4/8/14</a:t>
            </a:fld>
            <a:endParaRPr lang="en-US" dirty="0"/>
          </a:p>
        </p:txBody>
      </p:sp>
      <p:sp>
        <p:nvSpPr>
          <p:cNvPr id="7" name="Slide Number Placeholder 6"/>
          <p:cNvSpPr>
            <a:spLocks noGrp="1"/>
          </p:cNvSpPr>
          <p:nvPr>
            <p:ph type="sldNum" sz="quarter" idx="12"/>
          </p:nvPr>
        </p:nvSpPr>
        <p:spPr/>
        <p:txBody>
          <a:bodyPr/>
          <a:lstStyle/>
          <a:p>
            <a:fld id="{56ADF6EA-D6D8-4984-8A9A-0BDEE2CB8015}" type="slidenum">
              <a:rPr lang="en-US" smtClean="0"/>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1CAD32-9486-4D2C-A413-2F32AF67DDA5}" type="datetimeFigureOut">
              <a:rPr lang="en-US" smtClean="0"/>
              <a:t>4/8/14</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56ADF6EA-D6D8-4984-8A9A-0BDEE2CB8015}"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6D1CAD32-9486-4D2C-A413-2F32AF67DDA5}" type="datetimeFigureOut">
              <a:rPr lang="en-US" smtClean="0"/>
              <a:t>4/8/14</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56ADF6EA-D6D8-4984-8A9A-0BDEE2CB8015}"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4B13DA-2F6E-4FE4-AAEF-8AF1B344C7CA}" type="datetimeFigureOut">
              <a:rPr lang="en-US" smtClean="0">
                <a:solidFill>
                  <a:prstClr val="black">
                    <a:tint val="75000"/>
                  </a:prstClr>
                </a:solidFill>
              </a:rPr>
              <a:pPr/>
              <a:t>4/8/14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A4C46-D14A-4963-AF86-CEB608EB2A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59465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4B13DA-2F6E-4FE4-AAEF-8AF1B344C7CA}" type="datetimeFigureOut">
              <a:rPr lang="en-US" smtClean="0">
                <a:solidFill>
                  <a:prstClr val="black">
                    <a:tint val="75000"/>
                  </a:prstClr>
                </a:solidFill>
              </a:rPr>
              <a:pPr/>
              <a:t>4/8/14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A4C46-D14A-4963-AF86-CEB608EB2A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090441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docid=nSTuCqo9-noiaM&amp;tbnid=WjDUypu4zTHZcM:&amp;ved=0CAUQjRw&amp;url=http://www.seejanework.com/productcart/pc/Eye-Glass-Pencil-Toppers-20p5827.htm&amp;ei=zsVAU8WwL7XJsQTx94LgAQ&amp;bvm=bv.64367178,d.b2I&amp;psig=AFQjCNGENn3JOtpRGIztM04iMYRtzUe8qA&amp;ust=1396839828984749" TargetMode="External"/><Relationship Id="rId4" Type="http://schemas.openxmlformats.org/officeDocument/2006/relationships/image" Target="../media/image7.jpeg"/><Relationship Id="rId5"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community.ksde.org/LinkClick.aspx?fileticket=JNjsL4WUut8=&amp;tabid=5785&amp;mid=14106" TargetMode="External"/><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1.wmf"/><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3" Type="http://schemas.openxmlformats.org/officeDocument/2006/relationships/hyperlink" Target="http://community.ksde.org/LinkClick.aspx?fileticket=zh071NScAjQ=&amp;tabid=5785&amp;mid=14107" TargetMode="External"/><Relationship Id="rId4" Type="http://schemas.openxmlformats.org/officeDocument/2006/relationships/image" Target="../media/image12.png"/><Relationship Id="rId5"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3.png"/><Relationship Id="rId5" Type="http://schemas.openxmlformats.org/officeDocument/2006/relationships/image" Target="../media/image2.png"/><Relationship Id="rId1" Type="http://schemas.openxmlformats.org/officeDocument/2006/relationships/tags" Target="../tags/tag1.xml"/><Relationship Id="rId2"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3" Type="http://schemas.openxmlformats.org/officeDocument/2006/relationships/hyperlink" Target="http://community.ksde.org/LinkClick.aspx?fileticket=v6Z1MPN6NP8=&amp;tabid=5785&amp;mid=14107" TargetMode="External"/><Relationship Id="rId4" Type="http://schemas.openxmlformats.org/officeDocument/2006/relationships/image" Target="../media/image14.wmf"/><Relationship Id="rId5"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 Id="rId3"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community.ksde.org/LinkClick.aspx?fileticket=Y444udmU_Iw=&amp;tabid=5785&amp;mid=14107" TargetMode="External"/><Relationship Id="rId5" Type="http://schemas.openxmlformats.org/officeDocument/2006/relationships/image" Target="../media/image18.jpeg"/><Relationship Id="rId6" Type="http://schemas.openxmlformats.org/officeDocument/2006/relationships/image" Target="../media/image19.jpeg"/><Relationship Id="rId7" Type="http://schemas.openxmlformats.org/officeDocument/2006/relationships/hyperlink" Target="http://community.ksde.org/LinkClick.aspx?fileticket=Kram45JD7Xc=&amp;tabid=5785&amp;mid=14107" TargetMode="External"/><Relationship Id="rId8" Type="http://schemas.openxmlformats.org/officeDocument/2006/relationships/image" Target="../media/image20.jpeg"/><Relationship Id="rId9" Type="http://schemas.openxmlformats.org/officeDocument/2006/relationships/image" Target="../media/image21.wmf"/><Relationship Id="rId10"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3.png"/><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9.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docid=nSTuCqo9-noiaM&amp;tbnid=WjDUypu4zTHZcM:&amp;ved=0CAUQjRw&amp;url=http://www.seejanework.com/productcart/pc/Eye-Glass-Pencil-Toppers-20p5827.htm&amp;ei=zsVAU8WwL7XJsQTx94LgAQ&amp;bvm=bv.64367178,d.b2I&amp;psig=AFQjCNGENn3JOtpRGIztM04iMYRtzUe8qA&amp;ust=1396839828984749" TargetMode="External"/><Relationship Id="rId4" Type="http://schemas.openxmlformats.org/officeDocument/2006/relationships/image" Target="../media/image7.jpeg"/><Relationship Id="rId5"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3.png"/><Relationship Id="rId5" Type="http://schemas.openxmlformats.org/officeDocument/2006/relationships/image" Target="../media/image2.png"/><Relationship Id="rId1" Type="http://schemas.openxmlformats.org/officeDocument/2006/relationships/tags" Target="../tags/tag3.xml"/><Relationship Id="rId2"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2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wmf"/><Relationship Id="rId3" Type="http://schemas.openxmlformats.org/officeDocument/2006/relationships/image" Target="../media/image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8.xml"/><Relationship Id="rId2" Type="http://schemas.openxmlformats.org/officeDocument/2006/relationships/notesSlide" Target="../notesSlides/notesSlide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diagramData" Target="../diagrams/data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3.png"/><Relationship Id="rId5" Type="http://schemas.openxmlformats.org/officeDocument/2006/relationships/image" Target="../media/image2.png"/><Relationship Id="rId1" Type="http://schemas.openxmlformats.org/officeDocument/2006/relationships/tags" Target="../tags/tag5.xml"/><Relationship Id="rId2"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0.png"/></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2.png"/><Relationship Id="rId5" Type="http://schemas.openxmlformats.org/officeDocument/2006/relationships/image" Target="../media/image34.jpeg"/><Relationship Id="rId6"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6.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7.png"/></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3.png"/><Relationship Id="rId5" Type="http://schemas.openxmlformats.org/officeDocument/2006/relationships/image" Target="../media/image2.png"/><Relationship Id="rId1" Type="http://schemas.openxmlformats.org/officeDocument/2006/relationships/tags" Target="../tags/tag7.xml"/><Relationship Id="rId2"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9.jpeg"/><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51.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2.png"/><Relationship Id="rId1" Type="http://schemas.openxmlformats.org/officeDocument/2006/relationships/slideLayout" Target="../slideLayouts/slideLayout6.xml"/><Relationship Id="rId2" Type="http://schemas.openxmlformats.org/officeDocument/2006/relationships/notesSlide" Target="../notesSlides/notesSlide3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hyperlink" Target="..%5CScience%20Performance%20Force%20and%20Speed%20in%20Motion.pdf" TargetMode="External"/><Relationship Id="rId4"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hyperlink" Target="mailto:marycerny77@gmail.com" TargetMode="External"/><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hyperlink" Target="http://community.ksde.org/Default.aspx?tabid=591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Next Generation Science Standards</a:t>
            </a:r>
            <a:endParaRPr lang="en-US" dirty="0"/>
          </a:p>
        </p:txBody>
      </p:sp>
      <p:sp>
        <p:nvSpPr>
          <p:cNvPr id="3" name="Subtitle 2"/>
          <p:cNvSpPr>
            <a:spLocks noGrp="1"/>
          </p:cNvSpPr>
          <p:nvPr>
            <p:ph type="subTitle" idx="1"/>
          </p:nvPr>
        </p:nvSpPr>
        <p:spPr/>
        <p:txBody>
          <a:bodyPr>
            <a:normAutofit/>
          </a:bodyPr>
          <a:lstStyle/>
          <a:p>
            <a:r>
              <a:rPr lang="en-US" sz="2400" dirty="0" smtClean="0"/>
              <a:t>Rigorous, relevant, Integrated and Just Plain fun!</a:t>
            </a:r>
          </a:p>
        </p:txBody>
      </p:sp>
      <p:sp>
        <p:nvSpPr>
          <p:cNvPr id="5" name="TextBox 4"/>
          <p:cNvSpPr txBox="1"/>
          <p:nvPr/>
        </p:nvSpPr>
        <p:spPr>
          <a:xfrm>
            <a:off x="0" y="5029200"/>
            <a:ext cx="5939446" cy="1938992"/>
          </a:xfrm>
          <a:prstGeom prst="rect">
            <a:avLst/>
          </a:prstGeom>
          <a:noFill/>
        </p:spPr>
        <p:txBody>
          <a:bodyPr wrap="none" rtlCol="0">
            <a:spAutoFit/>
          </a:bodyPr>
          <a:lstStyle/>
          <a:p>
            <a:r>
              <a:rPr lang="en-US" sz="2400" dirty="0" smtClean="0">
                <a:solidFill>
                  <a:schemeClr val="tx2"/>
                </a:solidFill>
              </a:rPr>
              <a:t>Presented by:</a:t>
            </a:r>
          </a:p>
          <a:p>
            <a:r>
              <a:rPr lang="en-US" sz="2400" dirty="0" smtClean="0">
                <a:solidFill>
                  <a:schemeClr val="tx2"/>
                </a:solidFill>
              </a:rPr>
              <a:t>Mary </a:t>
            </a:r>
            <a:r>
              <a:rPr lang="en-US" sz="2400" dirty="0" err="1" smtClean="0">
                <a:solidFill>
                  <a:schemeClr val="tx2"/>
                </a:solidFill>
              </a:rPr>
              <a:t>Cerny</a:t>
            </a:r>
            <a:endParaRPr lang="en-US" sz="2400" dirty="0" smtClean="0">
              <a:solidFill>
                <a:schemeClr val="tx2"/>
              </a:solidFill>
            </a:endParaRPr>
          </a:p>
          <a:p>
            <a:r>
              <a:rPr lang="en-US" sz="2400" dirty="0" smtClean="0">
                <a:solidFill>
                  <a:schemeClr val="tx2"/>
                </a:solidFill>
              </a:rPr>
              <a:t>Elementary Science Specialist</a:t>
            </a:r>
          </a:p>
          <a:p>
            <a:r>
              <a:rPr lang="en-US" sz="2400" dirty="0" smtClean="0">
                <a:solidFill>
                  <a:schemeClr val="tx2"/>
                </a:solidFill>
              </a:rPr>
              <a:t>Co-Chairman NGSS State Committee</a:t>
            </a:r>
          </a:p>
          <a:p>
            <a:r>
              <a:rPr lang="en-US" sz="2400" dirty="0" smtClean="0">
                <a:solidFill>
                  <a:schemeClr val="tx2"/>
                </a:solidFill>
              </a:rPr>
              <a:t>Elementary Science Instructor, USD 305</a:t>
            </a:r>
            <a:endParaRPr lang="en-US" sz="2400" dirty="0">
              <a:solidFill>
                <a:schemeClr val="tx2"/>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121" y="0"/>
            <a:ext cx="7512158" cy="2380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428697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Who should be concerned about the standards?</a:t>
            </a:r>
            <a:endParaRPr lang="en-US" dirty="0"/>
          </a:p>
        </p:txBody>
      </p:sp>
      <p:sp>
        <p:nvSpPr>
          <p:cNvPr id="3" name="Content Placeholder 2"/>
          <p:cNvSpPr>
            <a:spLocks noGrp="1"/>
          </p:cNvSpPr>
          <p:nvPr>
            <p:ph idx="1"/>
          </p:nvPr>
        </p:nvSpPr>
        <p:spPr>
          <a:xfrm>
            <a:off x="1043492" y="3276600"/>
            <a:ext cx="6728907" cy="1181548"/>
          </a:xfrm>
        </p:spPr>
        <p:txBody>
          <a:bodyPr>
            <a:normAutofit lnSpcReduction="10000"/>
          </a:bodyPr>
          <a:lstStyle/>
          <a:p>
            <a:r>
              <a:rPr lang="en-US" dirty="0" smtClean="0"/>
              <a:t>A true science and technology dominated world creates informed citizens in a democracy.</a:t>
            </a:r>
          </a:p>
          <a:p>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7710"/>
            <a:ext cx="2590799" cy="603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8973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rc_mi" descr="http://www.seejanework.com/productcart/pc/catalog/432102_detail-2.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533400" y="2133600"/>
            <a:ext cx="3429000" cy="4267200"/>
          </a:xfrm>
          <a:prstGeom prst="rect">
            <a:avLst/>
          </a:prstGeom>
          <a:noFill/>
          <a:ln>
            <a:noFill/>
          </a:ln>
        </p:spPr>
      </p:pic>
      <p:sp>
        <p:nvSpPr>
          <p:cNvPr id="2" name="Title 1"/>
          <p:cNvSpPr>
            <a:spLocks noGrp="1"/>
          </p:cNvSpPr>
          <p:nvPr>
            <p:ph type="title"/>
          </p:nvPr>
        </p:nvSpPr>
        <p:spPr>
          <a:xfrm>
            <a:off x="1059628" y="990600"/>
            <a:ext cx="7024744" cy="1143000"/>
          </a:xfrm>
        </p:spPr>
        <p:txBody>
          <a:bodyPr>
            <a:normAutofit fontScale="90000"/>
          </a:bodyPr>
          <a:lstStyle/>
          <a:p>
            <a:r>
              <a:rPr lang="en-US" dirty="0" smtClean="0"/>
              <a:t>Define Your Vision for Science in your setting.</a:t>
            </a:r>
            <a:endParaRPr lang="en-US" dirty="0"/>
          </a:p>
        </p:txBody>
      </p:sp>
      <p:sp>
        <p:nvSpPr>
          <p:cNvPr id="3" name="Content Placeholder 2"/>
          <p:cNvSpPr>
            <a:spLocks noGrp="1"/>
          </p:cNvSpPr>
          <p:nvPr>
            <p:ph idx="1"/>
          </p:nvPr>
        </p:nvSpPr>
        <p:spPr>
          <a:xfrm>
            <a:off x="1905000" y="2895600"/>
            <a:ext cx="6777317" cy="3508977"/>
          </a:xfrm>
        </p:spPr>
        <p:txBody>
          <a:bodyPr>
            <a:normAutofit/>
          </a:bodyPr>
          <a:lstStyle/>
          <a:p>
            <a:r>
              <a:rPr lang="en-US" sz="3200" dirty="0"/>
              <a:t>1. What do you hope that your students learn about science</a:t>
            </a:r>
            <a:r>
              <a:rPr lang="en-US" sz="3200" dirty="0" smtClean="0"/>
              <a:t>?</a:t>
            </a:r>
          </a:p>
          <a:p>
            <a:endParaRPr lang="en-US" sz="3200" dirty="0" smtClean="0"/>
          </a:p>
          <a:p>
            <a:r>
              <a:rPr lang="en-US" sz="3200" dirty="0" smtClean="0"/>
              <a:t>2</a:t>
            </a:r>
            <a:r>
              <a:rPr lang="en-US" sz="3200" dirty="0"/>
              <a:t>. Why is it important for students to learn about science in this way?</a:t>
            </a:r>
          </a:p>
        </p:txBody>
      </p:sp>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27710"/>
            <a:ext cx="2590799" cy="603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2501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295400"/>
            <a:ext cx="7024744" cy="1143000"/>
          </a:xfrm>
        </p:spPr>
        <p:txBody>
          <a:bodyPr>
            <a:normAutofit fontScale="90000"/>
          </a:bodyPr>
          <a:lstStyle/>
          <a:p>
            <a:r>
              <a:rPr lang="en-US" dirty="0" smtClean="0"/>
              <a:t>How does your vision effect other stakeholders in your community?</a:t>
            </a:r>
            <a:endParaRPr lang="en-US" dirty="0"/>
          </a:p>
        </p:txBody>
      </p:sp>
      <p:sp>
        <p:nvSpPr>
          <p:cNvPr id="3" name="Content Placeholder 2"/>
          <p:cNvSpPr>
            <a:spLocks noGrp="1"/>
          </p:cNvSpPr>
          <p:nvPr>
            <p:ph idx="1"/>
          </p:nvPr>
        </p:nvSpPr>
        <p:spPr>
          <a:xfrm>
            <a:off x="995082" y="2667000"/>
            <a:ext cx="6777317" cy="3508977"/>
          </a:xfrm>
        </p:spPr>
        <p:txBody>
          <a:bodyPr/>
          <a:lstStyle/>
          <a:p>
            <a:r>
              <a:rPr lang="en-US" dirty="0" smtClean="0"/>
              <a:t>Other educators; pre-K through post-secondary</a:t>
            </a:r>
          </a:p>
          <a:p>
            <a:r>
              <a:rPr lang="en-US" dirty="0" smtClean="0"/>
              <a:t>Other buildings in your district</a:t>
            </a:r>
          </a:p>
          <a:p>
            <a:r>
              <a:rPr lang="en-US" dirty="0" smtClean="0"/>
              <a:t>Other KS districts</a:t>
            </a:r>
          </a:p>
          <a:p>
            <a:r>
              <a:rPr lang="en-US" dirty="0" smtClean="0"/>
              <a:t>Parents</a:t>
            </a:r>
          </a:p>
          <a:p>
            <a:r>
              <a:rPr lang="en-US" dirty="0" smtClean="0"/>
              <a:t>Business and industry</a:t>
            </a:r>
          </a:p>
          <a:p>
            <a:r>
              <a:rPr lang="en-US" dirty="0" smtClean="0"/>
              <a:t>Museums, zoos, other informal educators</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7710"/>
            <a:ext cx="2590799" cy="603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6208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Stages of concern about new science standards:</a:t>
            </a:r>
            <a:endParaRPr lang="en-US" dirty="0"/>
          </a:p>
        </p:txBody>
      </p:sp>
      <p:sp>
        <p:nvSpPr>
          <p:cNvPr id="3" name="Content Placeholder 2"/>
          <p:cNvSpPr>
            <a:spLocks noGrp="1"/>
          </p:cNvSpPr>
          <p:nvPr>
            <p:ph idx="1"/>
          </p:nvPr>
        </p:nvSpPr>
        <p:spPr/>
        <p:txBody>
          <a:bodyPr/>
          <a:lstStyle/>
          <a:p>
            <a:r>
              <a:rPr lang="en-US" dirty="0" smtClean="0"/>
              <a:t>Stage 0-Awareness</a:t>
            </a:r>
          </a:p>
          <a:p>
            <a:endParaRPr lang="en-US" dirty="0"/>
          </a:p>
          <a:p>
            <a:pPr lvl="1"/>
            <a:r>
              <a:rPr lang="en-US" dirty="0" smtClean="0"/>
              <a:t>Not really interested</a:t>
            </a:r>
          </a:p>
          <a:p>
            <a:pPr lvl="1"/>
            <a:r>
              <a:rPr lang="en-US" dirty="0" smtClean="0"/>
              <a:t>“Golly, I don’t know </a:t>
            </a:r>
          </a:p>
          <a:p>
            <a:pPr marL="365760" lvl="1" indent="0">
              <a:buNone/>
            </a:pPr>
            <a:r>
              <a:rPr lang="en-US" dirty="0" smtClean="0"/>
              <a:t>		any of this.”</a:t>
            </a:r>
          </a:p>
          <a:p>
            <a:pPr marL="68580" indent="0">
              <a:buNone/>
            </a:pP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7710"/>
            <a:ext cx="2590799" cy="603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5012530" y="2590800"/>
            <a:ext cx="2928938" cy="3153727"/>
          </a:xfrm>
          <a:prstGeom prst="rect">
            <a:avLst/>
          </a:prstGeom>
          <a:noFill/>
        </p:spPr>
      </p:pic>
    </p:spTree>
    <p:extLst>
      <p:ext uri="{BB962C8B-B14F-4D97-AF65-F5344CB8AC3E}">
        <p14:creationId xmlns:p14="http://schemas.microsoft.com/office/powerpoint/2010/main" val="1266552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1143000"/>
          </a:xfrm>
        </p:spPr>
        <p:txBody>
          <a:bodyPr>
            <a:normAutofit/>
          </a:bodyPr>
          <a:lstStyle/>
          <a:p>
            <a:r>
              <a:rPr lang="en-US" dirty="0" smtClean="0"/>
              <a:t>Stage 1-Information</a:t>
            </a:r>
            <a:endParaRPr lang="en-US" dirty="0"/>
          </a:p>
        </p:txBody>
      </p:sp>
      <p:sp>
        <p:nvSpPr>
          <p:cNvPr id="3" name="Content Placeholder 2"/>
          <p:cNvSpPr>
            <a:spLocks noGrp="1"/>
          </p:cNvSpPr>
          <p:nvPr>
            <p:ph idx="1"/>
          </p:nvPr>
        </p:nvSpPr>
        <p:spPr/>
        <p:txBody>
          <a:bodyPr/>
          <a:lstStyle/>
          <a:p>
            <a:r>
              <a:rPr lang="en-US" dirty="0" smtClean="0"/>
              <a:t>Where can I get more information about this?</a:t>
            </a:r>
          </a:p>
          <a:p>
            <a:r>
              <a:rPr lang="en-US" dirty="0"/>
              <a:t>“I’ve got to learn and </a:t>
            </a:r>
            <a:endParaRPr lang="en-US" dirty="0" smtClean="0"/>
          </a:p>
          <a:p>
            <a:pPr marL="68580" indent="0">
              <a:buNone/>
            </a:pPr>
            <a:r>
              <a:rPr lang="en-US" dirty="0"/>
              <a:t>	</a:t>
            </a:r>
            <a:r>
              <a:rPr lang="en-US" dirty="0" smtClean="0"/>
              <a:t>read </a:t>
            </a:r>
            <a:r>
              <a:rPr lang="en-US" dirty="0"/>
              <a:t>more!”</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7710"/>
            <a:ext cx="2590799" cy="603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img-thing"/>
          <p:cNvPicPr/>
          <p:nvPr/>
        </p:nvPicPr>
        <p:blipFill>
          <a:blip r:embed="rId3">
            <a:extLst>
              <a:ext uri="{28A0092B-C50C-407E-A947-70E740481C1C}">
                <a14:useLocalDpi xmlns:a14="http://schemas.microsoft.com/office/drawing/2010/main" val="0"/>
              </a:ext>
            </a:extLst>
          </a:blip>
          <a:srcRect/>
          <a:stretch>
            <a:fillRect/>
          </a:stretch>
        </p:blipFill>
        <p:spPr bwMode="auto">
          <a:xfrm>
            <a:off x="4938712" y="3162300"/>
            <a:ext cx="2852737" cy="2895600"/>
          </a:xfrm>
          <a:prstGeom prst="rect">
            <a:avLst/>
          </a:prstGeom>
          <a:noFill/>
          <a:ln>
            <a:noFill/>
          </a:ln>
        </p:spPr>
      </p:pic>
    </p:spTree>
    <p:extLst>
      <p:ext uri="{BB962C8B-B14F-4D97-AF65-F5344CB8AC3E}">
        <p14:creationId xmlns:p14="http://schemas.microsoft.com/office/powerpoint/2010/main" val="2487090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I read the new standards?</a:t>
            </a:r>
            <a:endParaRPr lang="en-US" dirty="0"/>
          </a:p>
        </p:txBody>
      </p:sp>
      <p:sp>
        <p:nvSpPr>
          <p:cNvPr id="3" name="Content Placeholder 2"/>
          <p:cNvSpPr>
            <a:spLocks noGrp="1"/>
          </p:cNvSpPr>
          <p:nvPr>
            <p:ph idx="1"/>
          </p:nvPr>
        </p:nvSpPr>
        <p:spPr/>
        <p:txBody>
          <a:bodyPr/>
          <a:lstStyle/>
          <a:p>
            <a:r>
              <a:rPr lang="en-US" dirty="0" smtClean="0"/>
              <a:t>Performance Expectations</a:t>
            </a:r>
          </a:p>
          <a:p>
            <a:r>
              <a:rPr lang="en-US" dirty="0" smtClean="0"/>
              <a:t>Practices</a:t>
            </a:r>
          </a:p>
          <a:p>
            <a:r>
              <a:rPr lang="en-US" dirty="0" smtClean="0"/>
              <a:t>Disciplinary Core Ideas</a:t>
            </a:r>
          </a:p>
          <a:p>
            <a:r>
              <a:rPr lang="en-US" dirty="0" smtClean="0"/>
              <a:t>Crosscutting Concepts</a:t>
            </a:r>
          </a:p>
          <a:p>
            <a:r>
              <a:rPr lang="en-US" dirty="0" smtClean="0"/>
              <a:t>Connections</a:t>
            </a:r>
          </a:p>
          <a:p>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7710"/>
            <a:ext cx="2590799" cy="603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0650" y="2743200"/>
            <a:ext cx="3429000" cy="3673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3697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Shift 1:</a:t>
            </a:r>
            <a:endParaRPr lang="en-US" dirty="0"/>
          </a:p>
        </p:txBody>
      </p:sp>
      <p:sp>
        <p:nvSpPr>
          <p:cNvPr id="3" name="Content Placeholder 2"/>
          <p:cNvSpPr>
            <a:spLocks noGrp="1"/>
          </p:cNvSpPr>
          <p:nvPr>
            <p:ph idx="1"/>
          </p:nvPr>
        </p:nvSpPr>
        <p:spPr/>
        <p:txBody>
          <a:bodyPr/>
          <a:lstStyle/>
          <a:p>
            <a:r>
              <a:rPr lang="en-US" dirty="0" smtClean="0"/>
              <a:t>1. Real-world connected.</a:t>
            </a:r>
          </a:p>
          <a:p>
            <a:pPr marL="68580" indent="0">
              <a:buNone/>
            </a:pP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7710"/>
            <a:ext cx="2590799" cy="603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descr="C:\Users\mcerny\AppData\Local\Microsoft\Windows\Temporary Internet Files\Content.IE5\SBPRT5LG\MC90036334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07054" y="3429000"/>
            <a:ext cx="6446295" cy="1792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406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907024"/>
            <a:ext cx="6521944" cy="5242435"/>
          </a:xfrm>
          <a:prstGeom prst="rect">
            <a:avLst/>
          </a:prstGeom>
          <a:noFill/>
          <a:ln>
            <a:noFill/>
          </a:ln>
        </p:spPr>
      </p:pic>
      <p:sp>
        <p:nvSpPr>
          <p:cNvPr id="2" name="Title 1"/>
          <p:cNvSpPr>
            <a:spLocks noGrp="1"/>
          </p:cNvSpPr>
          <p:nvPr>
            <p:ph type="title"/>
          </p:nvPr>
        </p:nvSpPr>
        <p:spPr>
          <a:xfrm>
            <a:off x="457200" y="329687"/>
            <a:ext cx="1619250" cy="1143000"/>
          </a:xfrm>
        </p:spPr>
        <p:txBody>
          <a:bodyPr>
            <a:normAutofit fontScale="90000"/>
          </a:bodyPr>
          <a:lstStyle/>
          <a:p>
            <a:r>
              <a:rPr lang="en-US" dirty="0" smtClean="0"/>
              <a:t>Shift 2:</a:t>
            </a:r>
            <a:endParaRPr lang="en-US" dirty="0"/>
          </a:p>
        </p:txBody>
      </p:sp>
      <p:sp>
        <p:nvSpPr>
          <p:cNvPr id="3" name="Content Placeholder 2"/>
          <p:cNvSpPr>
            <a:spLocks noGrp="1"/>
          </p:cNvSpPr>
          <p:nvPr>
            <p:ph idx="1"/>
          </p:nvPr>
        </p:nvSpPr>
        <p:spPr>
          <a:xfrm rot="19150641">
            <a:off x="-380385" y="1784409"/>
            <a:ext cx="5741230" cy="914400"/>
          </a:xfrm>
        </p:spPr>
        <p:txBody>
          <a:bodyPr>
            <a:normAutofit fontScale="92500" lnSpcReduction="20000"/>
          </a:bodyPr>
          <a:lstStyle/>
          <a:p>
            <a:r>
              <a:rPr lang="en-US" dirty="0" smtClean="0"/>
              <a:t>2. Students learn facts by doing and demonstrating engineering and science in all contexts.</a:t>
            </a:r>
          </a:p>
          <a:p>
            <a:pPr marL="68580" indent="0">
              <a:buNone/>
            </a:pPr>
            <a:endParaRPr lang="en-US" dirty="0"/>
          </a:p>
        </p:txBody>
      </p:sp>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27710"/>
            <a:ext cx="2590799" cy="603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9115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8 Science and Engineering Practices</a:t>
            </a:r>
            <a:endParaRPr lang="en-US" dirty="0"/>
          </a:p>
        </p:txBody>
      </p:sp>
      <p:sp>
        <p:nvSpPr>
          <p:cNvPr id="3" name="Content Placeholder 2"/>
          <p:cNvSpPr>
            <a:spLocks noGrp="1"/>
          </p:cNvSpPr>
          <p:nvPr>
            <p:ph idx="1"/>
          </p:nvPr>
        </p:nvSpPr>
        <p:spPr/>
        <p:txBody>
          <a:bodyPr>
            <a:normAutofit fontScale="85000" lnSpcReduction="20000"/>
          </a:bodyPr>
          <a:lstStyle/>
          <a:p>
            <a:endParaRPr lang="en-US" dirty="0"/>
          </a:p>
          <a:p>
            <a:r>
              <a:rPr lang="en-US" dirty="0" smtClean="0"/>
              <a:t>1</a:t>
            </a:r>
            <a:r>
              <a:rPr lang="en-US" dirty="0"/>
              <a:t>. Asking questions (for science) and defining problems (for engineering) </a:t>
            </a:r>
          </a:p>
          <a:p>
            <a:r>
              <a:rPr lang="en-US" dirty="0"/>
              <a:t>2. Developing and using models </a:t>
            </a:r>
          </a:p>
          <a:p>
            <a:r>
              <a:rPr lang="en-US" dirty="0"/>
              <a:t>3. Planning and carrying out investigations </a:t>
            </a:r>
          </a:p>
          <a:p>
            <a:r>
              <a:rPr lang="en-US" dirty="0"/>
              <a:t>4. Analyzing and interpreting data </a:t>
            </a:r>
          </a:p>
          <a:p>
            <a:r>
              <a:rPr lang="en-US" dirty="0"/>
              <a:t>5. Using mathematics and computational thinking </a:t>
            </a:r>
          </a:p>
          <a:p>
            <a:r>
              <a:rPr lang="en-US" dirty="0"/>
              <a:t>6. Constructing explanations (for science) and designing solutions (for engineering) </a:t>
            </a:r>
          </a:p>
          <a:p>
            <a:r>
              <a:rPr lang="en-US" dirty="0"/>
              <a:t>7. Engaging in argument from evidence </a:t>
            </a:r>
          </a:p>
          <a:p>
            <a:r>
              <a:rPr lang="en-US" dirty="0"/>
              <a:t>8. Obtaining, evaluating, and communicating information </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7710"/>
            <a:ext cx="2590799" cy="603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7613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713" y="766763"/>
            <a:ext cx="7648575" cy="532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27710"/>
            <a:ext cx="2590799" cy="603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4294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8636000" cy="6350000"/>
          </a:xfrm>
          <a:prstGeom prst="rect">
            <a:avLst/>
          </a:prstGeom>
        </p:spPr>
      </p:pic>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6964" y="-13855"/>
            <a:ext cx="2590799" cy="603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47520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213" y="742950"/>
            <a:ext cx="7267575" cy="537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27710"/>
            <a:ext cx="2590799" cy="603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39783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Shift 3:</a:t>
            </a:r>
            <a:endParaRPr lang="en-US" dirty="0"/>
          </a:p>
        </p:txBody>
      </p:sp>
      <p:sp>
        <p:nvSpPr>
          <p:cNvPr id="3" name="Content Placeholder 2"/>
          <p:cNvSpPr>
            <a:spLocks noGrp="1"/>
          </p:cNvSpPr>
          <p:nvPr>
            <p:ph idx="1"/>
          </p:nvPr>
        </p:nvSpPr>
        <p:spPr/>
        <p:txBody>
          <a:bodyPr/>
          <a:lstStyle/>
          <a:p>
            <a:r>
              <a:rPr lang="en-US" dirty="0" smtClean="0"/>
              <a:t>Disciplinary Core Ideas built coherently across K-12.</a:t>
            </a:r>
            <a:endParaRPr lang="en-US" dirty="0"/>
          </a:p>
        </p:txBody>
      </p:sp>
      <p:pic>
        <p:nvPicPr>
          <p:cNvPr id="5123" name="Picture 3" descr="C:\Users\mcerny\AppData\Local\Microsoft\Windows\Temporary Internet Files\Content.IE5\GL2DXXU5\MC900441890[1].wm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3276600"/>
            <a:ext cx="2438400" cy="2697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27710"/>
            <a:ext cx="2590799" cy="603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9557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425" y="595313"/>
            <a:ext cx="7677150" cy="566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7710"/>
            <a:ext cx="2590799" cy="603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1264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5" y="757238"/>
            <a:ext cx="7639050" cy="534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7710"/>
            <a:ext cx="2590799" cy="603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17399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Shift 4:</a:t>
            </a:r>
            <a:endParaRPr lang="en-US" dirty="0"/>
          </a:p>
        </p:txBody>
      </p:sp>
      <p:sp>
        <p:nvSpPr>
          <p:cNvPr id="3" name="Content Placeholder 2"/>
          <p:cNvSpPr>
            <a:spLocks noGrp="1"/>
          </p:cNvSpPr>
          <p:nvPr>
            <p:ph idx="1"/>
          </p:nvPr>
        </p:nvSpPr>
        <p:spPr/>
        <p:txBody>
          <a:bodyPr/>
          <a:lstStyle/>
          <a:p>
            <a:r>
              <a:rPr lang="en-US" dirty="0" smtClean="0"/>
              <a:t>Deeper understanding through application of content.</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7710"/>
            <a:ext cx="2590799" cy="603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descr="C:\Users\mcerny\AppData\Local\Microsoft\Windows\Temporary Internet Files\Content.IE5\GL2DXXU5\MP900422793[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600" y="3333750"/>
            <a:ext cx="23622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8981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Shift 5:</a:t>
            </a:r>
            <a:endParaRPr lang="en-US" dirty="0"/>
          </a:p>
        </p:txBody>
      </p:sp>
      <p:sp>
        <p:nvSpPr>
          <p:cNvPr id="3" name="Content Placeholder 2"/>
          <p:cNvSpPr>
            <a:spLocks noGrp="1"/>
          </p:cNvSpPr>
          <p:nvPr>
            <p:ph idx="1"/>
          </p:nvPr>
        </p:nvSpPr>
        <p:spPr/>
        <p:txBody>
          <a:bodyPr/>
          <a:lstStyle/>
          <a:p>
            <a:r>
              <a:rPr lang="en-US" dirty="0" smtClean="0"/>
              <a:t>Written for integration.</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7710"/>
            <a:ext cx="2590799" cy="603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descr="C:\Users\mcerny\AppData\Local\Microsoft\Windows\Temporary Internet Files\Content.IE5\GL2DXXU5\MP900341481[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 y="4610100"/>
            <a:ext cx="1304544" cy="182880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mcerny\AppData\Local\Microsoft\Windows\Temporary Internet Files\Content.IE5\A4A4GK0G\MP900442301[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3600" y="3086100"/>
            <a:ext cx="23622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mcerny\AppData\Local\Microsoft\Windows\Temporary Internet Files\Content.IE5\AX28ZVVP\MP900442319[1].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14144" y="2895600"/>
            <a:ext cx="22860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Users\mcerny\AppData\Local\Microsoft\Windows\Temporary Internet Files\Content.IE5\SBPRT5LG\MC900363474[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63490" y="1004011"/>
            <a:ext cx="1760220" cy="1739189"/>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C:\Users\mcerny\AppData\Local\Microsoft\Windows\Temporary Internet Files\Content.IE5\SBPRT5LG\MP900426563[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62400" y="4533900"/>
            <a:ext cx="1795272" cy="1795272"/>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p:cNvCxnSpPr/>
          <p:nvPr/>
        </p:nvCxnSpPr>
        <p:spPr>
          <a:xfrm flipH="1">
            <a:off x="4200144" y="2638044"/>
            <a:ext cx="863346" cy="1438656"/>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5181600" y="2743200"/>
            <a:ext cx="414528" cy="167640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1914144" y="5810250"/>
            <a:ext cx="2090928" cy="1905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823710" y="2057400"/>
            <a:ext cx="948689" cy="102870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5757672" y="5107686"/>
            <a:ext cx="1540382" cy="76200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7171" idx="1"/>
          </p:cNvCxnSpPr>
          <p:nvPr/>
        </p:nvCxnSpPr>
        <p:spPr>
          <a:xfrm>
            <a:off x="4200144" y="4076700"/>
            <a:ext cx="1743456" cy="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1914144" y="4457700"/>
            <a:ext cx="999744" cy="87630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3395472" y="4343400"/>
            <a:ext cx="533400" cy="110490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1914144" y="2743200"/>
            <a:ext cx="3474720" cy="278130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1914144" y="3810000"/>
            <a:ext cx="4029456" cy="171450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73857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7710"/>
            <a:ext cx="2590799" cy="603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52438"/>
            <a:ext cx="8153400" cy="6100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38017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Shift 6:</a:t>
            </a:r>
            <a:endParaRPr lang="en-US" dirty="0"/>
          </a:p>
        </p:txBody>
      </p:sp>
      <p:sp>
        <p:nvSpPr>
          <p:cNvPr id="3" name="Content Placeholder 2"/>
          <p:cNvSpPr>
            <a:spLocks noGrp="1"/>
          </p:cNvSpPr>
          <p:nvPr>
            <p:ph idx="1"/>
          </p:nvPr>
        </p:nvSpPr>
        <p:spPr/>
        <p:txBody>
          <a:bodyPr/>
          <a:lstStyle/>
          <a:p>
            <a:r>
              <a:rPr lang="en-US" dirty="0" smtClean="0"/>
              <a:t>Performance Expectations not curriculum.</a:t>
            </a:r>
          </a:p>
          <a:p>
            <a:pPr lvl="1">
              <a:buFont typeface="Wingdings" panose="05000000000000000000" pitchFamily="2" charset="2"/>
              <a:buChar char="Ø"/>
            </a:pPr>
            <a:r>
              <a:rPr lang="en-US" dirty="0" smtClean="0"/>
              <a:t>Expect mastery at each grade level so new performance expectations can be mastered at next level.</a:t>
            </a:r>
          </a:p>
          <a:p>
            <a:pPr lvl="1">
              <a:buFont typeface="Wingdings" panose="05000000000000000000" pitchFamily="2" charset="2"/>
              <a:buChar char="Ø"/>
            </a:pP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7710"/>
            <a:ext cx="2590799" cy="603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descr="C:\Users\mcerny\AppData\Local\Microsoft\Windows\Temporary Internet Files\Content.IE5\GL2DXXU5\MC90043926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3962400"/>
            <a:ext cx="19812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46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Shift 7:</a:t>
            </a:r>
            <a:endParaRPr lang="en-US" dirty="0"/>
          </a:p>
        </p:txBody>
      </p:sp>
      <p:sp>
        <p:nvSpPr>
          <p:cNvPr id="3" name="Content Placeholder 2"/>
          <p:cNvSpPr>
            <a:spLocks noGrp="1"/>
          </p:cNvSpPr>
          <p:nvPr>
            <p:ph idx="1"/>
          </p:nvPr>
        </p:nvSpPr>
        <p:spPr>
          <a:xfrm>
            <a:off x="609600" y="2819400"/>
            <a:ext cx="6728907" cy="2400748"/>
          </a:xfrm>
        </p:spPr>
        <p:txBody>
          <a:bodyPr/>
          <a:lstStyle/>
          <a:p>
            <a:r>
              <a:rPr lang="en-US" dirty="0" smtClean="0"/>
              <a:t>A solid K-12 Science Education prepares our students for college, careers and citizenship.</a:t>
            </a:r>
          </a:p>
          <a:p>
            <a:endParaRPr lang="en-US" dirty="0"/>
          </a:p>
          <a:p>
            <a:pPr lvl="1">
              <a:buFont typeface="Wingdings" panose="05000000000000000000" pitchFamily="2" charset="2"/>
              <a:buChar char="Ø"/>
            </a:pPr>
            <a:r>
              <a:rPr lang="en-US" dirty="0" smtClean="0"/>
              <a:t>Complex World requires science knowledge to make sense of it all.</a:t>
            </a:r>
          </a:p>
          <a:p>
            <a:endParaRPr lang="en-US" dirty="0"/>
          </a:p>
          <a:p>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7710"/>
            <a:ext cx="2590799" cy="603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descr="C:\Users\mcerny\AppData\Local\Microsoft\Windows\Temporary Internet Files\Content.IE5\SBPRT5LG\MP90040141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575329"/>
            <a:ext cx="990599" cy="57492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mcerny\AppData\Local\Microsoft\Windows\Temporary Internet Files\Content.IE5\SBPRT5LG\MP90040141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3619501" y="2400300"/>
            <a:ext cx="9905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602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rc_mi" descr="http://www.seejanework.com/productcart/pc/catalog/432102_detail-2.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457200" y="2343150"/>
            <a:ext cx="2905125" cy="3743325"/>
          </a:xfrm>
          <a:prstGeom prst="rect">
            <a:avLst/>
          </a:prstGeom>
          <a:noFill/>
          <a:ln>
            <a:noFill/>
          </a:ln>
        </p:spPr>
      </p:pic>
      <p:sp>
        <p:nvSpPr>
          <p:cNvPr id="2" name="Title 1"/>
          <p:cNvSpPr>
            <a:spLocks noGrp="1"/>
          </p:cNvSpPr>
          <p:nvPr>
            <p:ph type="title"/>
          </p:nvPr>
        </p:nvSpPr>
        <p:spPr/>
        <p:txBody>
          <a:bodyPr/>
          <a:lstStyle/>
          <a:p>
            <a:r>
              <a:rPr lang="en-US" dirty="0" smtClean="0"/>
              <a:t>Back to your Vision</a:t>
            </a:r>
            <a:endParaRPr lang="en-US" dirty="0"/>
          </a:p>
        </p:txBody>
      </p:sp>
      <p:sp>
        <p:nvSpPr>
          <p:cNvPr id="3" name="Content Placeholder 2"/>
          <p:cNvSpPr>
            <a:spLocks noGrp="1"/>
          </p:cNvSpPr>
          <p:nvPr>
            <p:ph idx="1"/>
          </p:nvPr>
        </p:nvSpPr>
        <p:spPr>
          <a:xfrm>
            <a:off x="1600200" y="3376613"/>
            <a:ext cx="6777317" cy="2262187"/>
          </a:xfrm>
        </p:spPr>
        <p:txBody>
          <a:bodyPr>
            <a:normAutofit/>
          </a:bodyPr>
          <a:lstStyle/>
          <a:p>
            <a:r>
              <a:rPr lang="en-US" dirty="0" smtClean="0"/>
              <a:t>Why and how are the standards essential to your vision of success in your setting?</a:t>
            </a:r>
          </a:p>
          <a:p>
            <a:endParaRPr lang="en-US" dirty="0" smtClean="0"/>
          </a:p>
          <a:p>
            <a:r>
              <a:rPr lang="en-US" dirty="0" smtClean="0"/>
              <a:t>How do the standards support your vision of science education in Kansas?</a:t>
            </a:r>
            <a:endParaRPr lang="en-US" dirty="0"/>
          </a:p>
        </p:txBody>
      </p:sp>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27710"/>
            <a:ext cx="2590799" cy="603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2254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8636000" cy="6350000"/>
          </a:xfrm>
          <a:prstGeom prst="rect">
            <a:avLst/>
          </a:prstGeom>
        </p:spPr>
      </p:pic>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27710"/>
            <a:ext cx="2590799" cy="603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812483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2-Personal</a:t>
            </a:r>
            <a:endParaRPr lang="en-US" dirty="0"/>
          </a:p>
        </p:txBody>
      </p:sp>
      <p:sp>
        <p:nvSpPr>
          <p:cNvPr id="3" name="Content Placeholder 2"/>
          <p:cNvSpPr>
            <a:spLocks noGrp="1"/>
          </p:cNvSpPr>
          <p:nvPr>
            <p:ph idx="1"/>
          </p:nvPr>
        </p:nvSpPr>
        <p:spPr/>
        <p:txBody>
          <a:bodyPr/>
          <a:lstStyle/>
          <a:p>
            <a:r>
              <a:rPr lang="en-US" dirty="0" smtClean="0"/>
              <a:t>This is going to be a lot of work!</a:t>
            </a:r>
          </a:p>
          <a:p>
            <a:pPr marL="68580" indent="0">
              <a:buNone/>
            </a:pPr>
            <a:endParaRPr lang="en-US" dirty="0" smtClean="0"/>
          </a:p>
          <a:p>
            <a:r>
              <a:rPr lang="en-US" dirty="0"/>
              <a:t>“I’m scared to death and </a:t>
            </a:r>
            <a:endParaRPr lang="en-US" dirty="0" smtClean="0"/>
          </a:p>
          <a:p>
            <a:pPr marL="68580" indent="0">
              <a:buNone/>
            </a:pPr>
            <a:r>
              <a:rPr lang="en-US" dirty="0"/>
              <a:t>	</a:t>
            </a:r>
            <a:r>
              <a:rPr lang="en-US" dirty="0" smtClean="0"/>
              <a:t>need </a:t>
            </a:r>
            <a:r>
              <a:rPr lang="en-US" dirty="0"/>
              <a:t>to get out.”</a:t>
            </a:r>
          </a:p>
          <a:p>
            <a:endParaRPr lang="en-US" dirty="0" smtClean="0"/>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7710"/>
            <a:ext cx="2590799" cy="603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shaggy"/>
          <p:cNvPicPr/>
          <p:nvPr/>
        </p:nvPicPr>
        <p:blipFill>
          <a:blip r:embed="rId3">
            <a:extLst>
              <a:ext uri="{28A0092B-C50C-407E-A947-70E740481C1C}">
                <a14:useLocalDpi xmlns:a14="http://schemas.microsoft.com/office/drawing/2010/main" val="0"/>
              </a:ext>
            </a:extLst>
          </a:blip>
          <a:srcRect/>
          <a:stretch>
            <a:fillRect/>
          </a:stretch>
        </p:blipFill>
        <p:spPr bwMode="auto">
          <a:xfrm>
            <a:off x="5200650" y="2057400"/>
            <a:ext cx="3001010" cy="3609975"/>
          </a:xfrm>
          <a:prstGeom prst="rect">
            <a:avLst/>
          </a:prstGeom>
          <a:noFill/>
          <a:ln>
            <a:noFill/>
          </a:ln>
        </p:spPr>
      </p:pic>
    </p:spTree>
    <p:extLst>
      <p:ext uri="{BB962C8B-B14F-4D97-AF65-F5344CB8AC3E}">
        <p14:creationId xmlns:p14="http://schemas.microsoft.com/office/powerpoint/2010/main" val="19736825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mcerny\AppData\Local\Microsoft\Windows\Temporary Internet Files\Content.IE5\GL2DXXU5\MC90003648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3049857"/>
            <a:ext cx="2571377" cy="319854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62000" y="1487269"/>
            <a:ext cx="7165744" cy="2308324"/>
          </a:xfrm>
          <a:prstGeom prst="rect">
            <a:avLst/>
          </a:prstGeom>
          <a:noFill/>
        </p:spPr>
        <p:txBody>
          <a:bodyPr wrap="none" rtlCol="0">
            <a:spAutoFit/>
          </a:bodyPr>
          <a:lstStyle/>
          <a:p>
            <a:r>
              <a:rPr lang="en-US" sz="3600" dirty="0" smtClean="0"/>
              <a:t>Change is the law of life.  And </a:t>
            </a:r>
          </a:p>
          <a:p>
            <a:r>
              <a:rPr lang="en-US" sz="3600" dirty="0" smtClean="0"/>
              <a:t>those who look only to the past</a:t>
            </a:r>
          </a:p>
          <a:p>
            <a:r>
              <a:rPr lang="en-US" sz="3600" dirty="0" smtClean="0"/>
              <a:t>Or present are certain to miss </a:t>
            </a:r>
          </a:p>
          <a:p>
            <a:r>
              <a:rPr lang="en-US" sz="3600" dirty="0" smtClean="0"/>
              <a:t>the future.</a:t>
            </a:r>
            <a:endParaRPr lang="en-US" sz="3600" dirty="0"/>
          </a:p>
        </p:txBody>
      </p:sp>
      <p:sp>
        <p:nvSpPr>
          <p:cNvPr id="4" name="TextBox 3"/>
          <p:cNvSpPr txBox="1"/>
          <p:nvPr/>
        </p:nvSpPr>
        <p:spPr>
          <a:xfrm>
            <a:off x="2514600" y="5410200"/>
            <a:ext cx="3200400" cy="523220"/>
          </a:xfrm>
          <a:prstGeom prst="rect">
            <a:avLst/>
          </a:prstGeom>
          <a:noFill/>
        </p:spPr>
        <p:txBody>
          <a:bodyPr wrap="square" rtlCol="0">
            <a:spAutoFit/>
          </a:bodyPr>
          <a:lstStyle/>
          <a:p>
            <a:r>
              <a:rPr lang="en-US" sz="2800" dirty="0" smtClean="0"/>
              <a:t>John F. Kennedy</a:t>
            </a:r>
            <a:endParaRPr lang="en-US" sz="280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7710"/>
            <a:ext cx="2590799" cy="603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09050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 these standards look like in the classroom?</a:t>
            </a:r>
            <a:endParaRPr lang="en-US" dirty="0"/>
          </a:p>
        </p:txBody>
      </p:sp>
      <p:sp>
        <p:nvSpPr>
          <p:cNvPr id="3" name="Content Placeholder 2"/>
          <p:cNvSpPr>
            <a:spLocks noGrp="1"/>
          </p:cNvSpPr>
          <p:nvPr>
            <p:ph idx="1"/>
          </p:nvPr>
        </p:nvSpPr>
        <p:spPr/>
        <p:txBody>
          <a:bodyPr/>
          <a:lstStyle/>
          <a:p>
            <a:r>
              <a:rPr lang="en-US" dirty="0" smtClean="0"/>
              <a:t>Every lesson will consist of three components which utilize science and engineering practices:</a:t>
            </a:r>
          </a:p>
          <a:p>
            <a:pPr lvl="1">
              <a:buFont typeface="Wingdings" panose="05000000000000000000" pitchFamily="2" charset="2"/>
              <a:buChar char="Ø"/>
            </a:pPr>
            <a:r>
              <a:rPr lang="en-US" dirty="0" smtClean="0"/>
              <a:t>Gathering</a:t>
            </a:r>
          </a:p>
          <a:p>
            <a:pPr lvl="1">
              <a:buFont typeface="Wingdings" panose="05000000000000000000" pitchFamily="2" charset="2"/>
              <a:buChar char="Ø"/>
            </a:pPr>
            <a:r>
              <a:rPr lang="en-US" dirty="0" smtClean="0"/>
              <a:t>Reasoning</a:t>
            </a:r>
          </a:p>
          <a:p>
            <a:pPr lvl="1">
              <a:buFont typeface="Wingdings" panose="05000000000000000000" pitchFamily="2" charset="2"/>
              <a:buChar char="Ø"/>
            </a:pPr>
            <a:r>
              <a:rPr lang="en-US" dirty="0" smtClean="0"/>
              <a:t>Communicating</a:t>
            </a:r>
          </a:p>
          <a:p>
            <a:pPr lvl="1">
              <a:buFont typeface="Wingdings" panose="05000000000000000000" pitchFamily="2" charset="2"/>
              <a:buChar char="Ø"/>
            </a:pP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7710"/>
            <a:ext cx="2590799" cy="603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95673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1797579930"/>
              </p:ext>
            </p:extLst>
          </p:nvPr>
        </p:nvGraphicFramePr>
        <p:xfrm>
          <a:off x="264261" y="182315"/>
          <a:ext cx="8692587" cy="6492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4331209" y="807642"/>
            <a:ext cx="4300458" cy="1938992"/>
          </a:xfrm>
          <a:prstGeom prst="rect">
            <a:avLst/>
          </a:prstGeom>
          <a:noFill/>
        </p:spPr>
        <p:txBody>
          <a:bodyPr wrap="square" rtlCol="0">
            <a:spAutoFit/>
          </a:bodyPr>
          <a:lstStyle/>
          <a:p>
            <a:pPr marL="231775" indent="-231775">
              <a:buFont typeface="Arial" pitchFamily="34" charset="0"/>
              <a:buChar char="•"/>
              <a:defRPr/>
            </a:pPr>
            <a:r>
              <a:rPr lang="en-US" sz="2000" b="1" dirty="0" smtClean="0">
                <a:solidFill>
                  <a:srgbClr val="FF0000"/>
                </a:solidFill>
              </a:rPr>
              <a:t>Obtain Information</a:t>
            </a:r>
            <a:endParaRPr lang="en-US" sz="2000" dirty="0" smtClean="0">
              <a:solidFill>
                <a:srgbClr val="FF0000"/>
              </a:solidFill>
            </a:endParaRPr>
          </a:p>
          <a:p>
            <a:pPr marL="231775" indent="-231775">
              <a:buFont typeface="Arial" pitchFamily="34" charset="0"/>
              <a:buChar char="•"/>
              <a:defRPr/>
            </a:pPr>
            <a:r>
              <a:rPr lang="en-US" sz="2000" b="1" dirty="0" smtClean="0">
                <a:solidFill>
                  <a:prstClr val="black"/>
                </a:solidFill>
              </a:rPr>
              <a:t>Ask Questions/Define Problems</a:t>
            </a:r>
          </a:p>
          <a:p>
            <a:pPr marL="231775" indent="-231775">
              <a:buFont typeface="Arial" pitchFamily="34" charset="0"/>
              <a:buChar char="•"/>
              <a:defRPr/>
            </a:pPr>
            <a:r>
              <a:rPr lang="en-US" sz="2000" b="1" dirty="0" smtClean="0">
                <a:solidFill>
                  <a:prstClr val="black"/>
                </a:solidFill>
              </a:rPr>
              <a:t>Plan &amp; Carry Out Investigations</a:t>
            </a:r>
          </a:p>
          <a:p>
            <a:pPr marL="231775" indent="-231775">
              <a:buFont typeface="Arial" pitchFamily="34" charset="0"/>
              <a:buChar char="•"/>
              <a:defRPr/>
            </a:pPr>
            <a:r>
              <a:rPr lang="en-US" sz="2000" b="1" i="1" dirty="0" smtClean="0">
                <a:solidFill>
                  <a:srgbClr val="3366FF"/>
                </a:solidFill>
              </a:rPr>
              <a:t>Use Models to Gather Data</a:t>
            </a:r>
          </a:p>
          <a:p>
            <a:pPr marL="231775" indent="-231775">
              <a:buFont typeface="Arial" pitchFamily="34" charset="0"/>
              <a:buChar char="•"/>
              <a:defRPr/>
            </a:pPr>
            <a:r>
              <a:rPr lang="en-US" sz="2000" b="1" dirty="0" smtClean="0">
                <a:solidFill>
                  <a:prstClr val="black"/>
                </a:solidFill>
              </a:rPr>
              <a:t>Use Mathematics &amp; Computational Thinking</a:t>
            </a:r>
            <a:endParaRPr lang="en-US" sz="2000" b="1" dirty="0">
              <a:solidFill>
                <a:prstClr val="black"/>
              </a:solidFill>
            </a:endParaRPr>
          </a:p>
        </p:txBody>
      </p:sp>
      <p:sp>
        <p:nvSpPr>
          <p:cNvPr id="12" name="TextBox 11"/>
          <p:cNvSpPr txBox="1"/>
          <p:nvPr/>
        </p:nvSpPr>
        <p:spPr>
          <a:xfrm>
            <a:off x="4330700" y="2971800"/>
            <a:ext cx="4775200" cy="2215991"/>
          </a:xfrm>
          <a:prstGeom prst="rect">
            <a:avLst/>
          </a:prstGeom>
          <a:noFill/>
        </p:spPr>
        <p:txBody>
          <a:bodyPr wrap="square" rtlCol="0">
            <a:spAutoFit/>
          </a:bodyPr>
          <a:lstStyle/>
          <a:p>
            <a:pPr marL="231775" indent="-231775">
              <a:buFont typeface="Arial" pitchFamily="34" charset="0"/>
              <a:buChar char="•"/>
            </a:pPr>
            <a:r>
              <a:rPr lang="en-US" sz="2000" b="1" dirty="0" smtClean="0">
                <a:solidFill>
                  <a:srgbClr val="FF0000"/>
                </a:solidFill>
                <a:cs typeface="Times New Roman" pitchFamily="18" charset="0"/>
              </a:rPr>
              <a:t>Evaluate Information</a:t>
            </a:r>
          </a:p>
          <a:p>
            <a:pPr marL="231775" indent="-231775">
              <a:buFont typeface="Arial" pitchFamily="34" charset="0"/>
              <a:buChar char="•"/>
            </a:pPr>
            <a:r>
              <a:rPr lang="en-US" sz="2000" b="1" dirty="0">
                <a:solidFill>
                  <a:prstClr val="black"/>
                </a:solidFill>
              </a:rPr>
              <a:t>Analyze Data </a:t>
            </a:r>
          </a:p>
          <a:p>
            <a:pPr marL="231775" indent="-231775">
              <a:buFont typeface="Arial" pitchFamily="34" charset="0"/>
              <a:buChar char="•"/>
            </a:pPr>
            <a:r>
              <a:rPr lang="en-US" sz="2000" b="1" dirty="0" smtClean="0">
                <a:solidFill>
                  <a:prstClr val="black"/>
                </a:solidFill>
                <a:cs typeface="Times New Roman" pitchFamily="18" charset="0"/>
              </a:rPr>
              <a:t>Use Mathematics and Computational Thinking </a:t>
            </a:r>
          </a:p>
          <a:p>
            <a:pPr marL="231775" indent="-231775">
              <a:buFont typeface="Arial" pitchFamily="34" charset="0"/>
              <a:buChar char="•"/>
            </a:pPr>
            <a:r>
              <a:rPr lang="en-US" sz="2000" b="1" dirty="0">
                <a:solidFill>
                  <a:prstClr val="black"/>
                </a:solidFill>
                <a:cs typeface="Times New Roman" pitchFamily="18" charset="0"/>
              </a:rPr>
              <a:t>Construct Explanations/Solve Problems</a:t>
            </a:r>
          </a:p>
          <a:p>
            <a:pPr marL="231775" indent="-231775">
              <a:buFont typeface="Arial" pitchFamily="34" charset="0"/>
              <a:buChar char="•"/>
            </a:pPr>
            <a:r>
              <a:rPr lang="en-US" sz="2000" b="1" dirty="0" smtClean="0">
                <a:solidFill>
                  <a:prstClr val="black"/>
                </a:solidFill>
                <a:cs typeface="Times New Roman" pitchFamily="18" charset="0"/>
              </a:rPr>
              <a:t>Developing Arguments from Evidence </a:t>
            </a:r>
          </a:p>
          <a:p>
            <a:pPr marL="231775" indent="-231775">
              <a:buFont typeface="Arial" pitchFamily="34" charset="0"/>
              <a:buChar char="•"/>
            </a:pPr>
            <a:r>
              <a:rPr lang="en-US" b="1" i="1" dirty="0" smtClean="0">
                <a:solidFill>
                  <a:srgbClr val="3366FF"/>
                </a:solidFill>
                <a:cs typeface="Times New Roman" pitchFamily="18" charset="0"/>
              </a:rPr>
              <a:t>Use Models to Predict &amp; Develop  Evidence</a:t>
            </a:r>
            <a:endParaRPr lang="en-US" dirty="0" smtClean="0">
              <a:solidFill>
                <a:srgbClr val="3366FF"/>
              </a:solidFill>
              <a:cs typeface="Times New Roman" pitchFamily="18" charset="0"/>
            </a:endParaRPr>
          </a:p>
        </p:txBody>
      </p:sp>
      <p:sp>
        <p:nvSpPr>
          <p:cNvPr id="13" name="TextBox 12"/>
          <p:cNvSpPr txBox="1"/>
          <p:nvPr/>
        </p:nvSpPr>
        <p:spPr>
          <a:xfrm>
            <a:off x="4314787" y="5495627"/>
            <a:ext cx="4288353" cy="1015663"/>
          </a:xfrm>
          <a:prstGeom prst="rect">
            <a:avLst/>
          </a:prstGeom>
          <a:noFill/>
        </p:spPr>
        <p:txBody>
          <a:bodyPr wrap="none" rtlCol="0">
            <a:spAutoFit/>
          </a:bodyPr>
          <a:lstStyle/>
          <a:p>
            <a:pPr marL="173038" indent="-173038">
              <a:buFont typeface="Arial" pitchFamily="34" charset="0"/>
              <a:buChar char="•"/>
            </a:pPr>
            <a:r>
              <a:rPr lang="en-US" sz="2000" b="1" dirty="0" smtClean="0">
                <a:solidFill>
                  <a:srgbClr val="FF0000"/>
                </a:solidFill>
              </a:rPr>
              <a:t>Communicate Information</a:t>
            </a:r>
          </a:p>
          <a:p>
            <a:pPr marL="173038" indent="-173038">
              <a:buFont typeface="Arial" pitchFamily="34" charset="0"/>
              <a:buChar char="•"/>
            </a:pPr>
            <a:r>
              <a:rPr lang="en-US" sz="2000" b="1" dirty="0" smtClean="0">
                <a:solidFill>
                  <a:prstClr val="black"/>
                </a:solidFill>
              </a:rPr>
              <a:t>Argue from Evidence (written </a:t>
            </a:r>
            <a:r>
              <a:rPr lang="en-US" sz="2000" b="1" dirty="0">
                <a:solidFill>
                  <a:prstClr val="black"/>
                </a:solidFill>
              </a:rPr>
              <a:t>&amp;</a:t>
            </a:r>
            <a:r>
              <a:rPr lang="en-US" sz="2000" b="1" dirty="0" smtClean="0">
                <a:solidFill>
                  <a:prstClr val="black"/>
                </a:solidFill>
              </a:rPr>
              <a:t> oral)</a:t>
            </a:r>
          </a:p>
          <a:p>
            <a:pPr marL="173038" indent="-173038">
              <a:buFont typeface="Arial" pitchFamily="34" charset="0"/>
              <a:buChar char="•"/>
            </a:pPr>
            <a:r>
              <a:rPr lang="en-US" sz="2000" b="1" i="1" dirty="0" smtClean="0">
                <a:solidFill>
                  <a:srgbClr val="3366FF"/>
                </a:solidFill>
              </a:rPr>
              <a:t>Use Models to Communicate</a:t>
            </a:r>
            <a:endParaRPr lang="en-US" sz="2000" dirty="0">
              <a:solidFill>
                <a:srgbClr val="3366FF"/>
              </a:solidFill>
            </a:endParaRPr>
          </a:p>
        </p:txBody>
      </p:sp>
      <p:cxnSp>
        <p:nvCxnSpPr>
          <p:cNvPr id="15" name="Straight Arrow Connector 14"/>
          <p:cNvCxnSpPr/>
          <p:nvPr/>
        </p:nvCxnSpPr>
        <p:spPr>
          <a:xfrm>
            <a:off x="4244592" y="757852"/>
            <a:ext cx="23149" cy="5706319"/>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689417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do these standards look like in the classroom?</a:t>
            </a:r>
          </a:p>
        </p:txBody>
      </p:sp>
      <p:sp>
        <p:nvSpPr>
          <p:cNvPr id="3" name="Content Placeholder 2"/>
          <p:cNvSpPr>
            <a:spLocks noGrp="1"/>
          </p:cNvSpPr>
          <p:nvPr>
            <p:ph idx="1"/>
          </p:nvPr>
        </p:nvSpPr>
        <p:spPr/>
        <p:txBody>
          <a:bodyPr/>
          <a:lstStyle/>
          <a:p>
            <a:r>
              <a:rPr lang="en-US" dirty="0" smtClean="0"/>
              <a:t>Every lesson will use as many crosscutting concepts as useful for the type of task.</a:t>
            </a:r>
          </a:p>
        </p:txBody>
      </p:sp>
      <p:sp>
        <p:nvSpPr>
          <p:cNvPr id="5" name="Oval 4"/>
          <p:cNvSpPr/>
          <p:nvPr/>
        </p:nvSpPr>
        <p:spPr>
          <a:xfrm>
            <a:off x="1524000" y="4457700"/>
            <a:ext cx="23622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800" dirty="0"/>
              <a:t>Systems</a:t>
            </a:r>
          </a:p>
          <a:p>
            <a:pPr algn="ctr"/>
            <a:endParaRPr lang="en-US" dirty="0"/>
          </a:p>
        </p:txBody>
      </p:sp>
      <p:sp>
        <p:nvSpPr>
          <p:cNvPr id="7" name="Oval 6"/>
          <p:cNvSpPr/>
          <p:nvPr/>
        </p:nvSpPr>
        <p:spPr>
          <a:xfrm>
            <a:off x="5314950" y="4572000"/>
            <a:ext cx="23622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800" dirty="0"/>
              <a:t>Patterns</a:t>
            </a:r>
          </a:p>
          <a:p>
            <a:pPr algn="ctr"/>
            <a:endParaRPr lang="en-US" dirty="0"/>
          </a:p>
        </p:txBody>
      </p:sp>
      <p:sp>
        <p:nvSpPr>
          <p:cNvPr id="8" name="Oval 7"/>
          <p:cNvSpPr/>
          <p:nvPr/>
        </p:nvSpPr>
        <p:spPr>
          <a:xfrm>
            <a:off x="3352800" y="3124200"/>
            <a:ext cx="23622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400" dirty="0"/>
              <a:t>Causality</a:t>
            </a:r>
          </a:p>
          <a:p>
            <a:pPr algn="ctr"/>
            <a:endParaRPr lang="en-US" dirty="0"/>
          </a:p>
        </p:txBody>
      </p:sp>
      <p:cxnSp>
        <p:nvCxnSpPr>
          <p:cNvPr id="10" name="Straight Arrow Connector 9"/>
          <p:cNvCxnSpPr>
            <a:endCxn id="8" idx="3"/>
          </p:cNvCxnSpPr>
          <p:nvPr/>
        </p:nvCxnSpPr>
        <p:spPr>
          <a:xfrm flipV="1">
            <a:off x="3352800" y="4164852"/>
            <a:ext cx="345936" cy="407148"/>
          </a:xfrm>
          <a:prstGeom prst="straightConnector1">
            <a:avLst/>
          </a:prstGeom>
          <a:ln w="38100">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7" idx="2"/>
          </p:cNvCxnSpPr>
          <p:nvPr/>
        </p:nvCxnSpPr>
        <p:spPr>
          <a:xfrm>
            <a:off x="3887718" y="5131548"/>
            <a:ext cx="1427232" cy="50052"/>
          </a:xfrm>
          <a:prstGeom prst="straightConnector1">
            <a:avLst/>
          </a:prstGeom>
          <a:ln w="38100">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5410200" y="4164852"/>
            <a:ext cx="704850" cy="496422"/>
          </a:xfrm>
          <a:prstGeom prst="straightConnector1">
            <a:avLst/>
          </a:prstGeom>
          <a:ln w="38100">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7710"/>
            <a:ext cx="2590799" cy="603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59357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185"/>
            <a:ext cx="8229600" cy="1143000"/>
          </a:xfrm>
        </p:spPr>
        <p:txBody>
          <a:bodyPr>
            <a:normAutofit/>
          </a:bodyPr>
          <a:lstStyle/>
          <a:p>
            <a:r>
              <a:rPr lang="en-US" sz="3600" b="1" dirty="0" smtClean="0"/>
              <a:t>Science and Engineering Practices</a:t>
            </a:r>
            <a:endParaRPr lang="en-US" sz="3600" b="1" dirty="0"/>
          </a:p>
        </p:txBody>
      </p:sp>
      <p:sp>
        <p:nvSpPr>
          <p:cNvPr id="3" name="Content Placeholder 2"/>
          <p:cNvSpPr>
            <a:spLocks noGrp="1"/>
          </p:cNvSpPr>
          <p:nvPr>
            <p:ph sz="quarter" idx="1"/>
          </p:nvPr>
        </p:nvSpPr>
        <p:spPr>
          <a:xfrm>
            <a:off x="723123" y="1070472"/>
            <a:ext cx="7696200" cy="4602163"/>
          </a:xfrm>
        </p:spPr>
        <p:txBody>
          <a:bodyPr>
            <a:normAutofit/>
          </a:bodyPr>
          <a:lstStyle/>
          <a:p>
            <a:pPr marL="0" lvl="1" indent="0" algn="ctr">
              <a:buNone/>
            </a:pPr>
            <a:r>
              <a:rPr lang="en-US" dirty="0" smtClean="0"/>
              <a:t>Performance:  Explanations Using Evidence </a:t>
            </a:r>
          </a:p>
          <a:p>
            <a:pPr lvl="1">
              <a:buNone/>
            </a:pPr>
            <a:endParaRPr lang="en-US" dirty="0" smtClean="0"/>
          </a:p>
          <a:p>
            <a:endParaRPr lang="en-US" dirty="0"/>
          </a:p>
        </p:txBody>
      </p:sp>
      <p:pic>
        <p:nvPicPr>
          <p:cNvPr id="3075" name="Picture 3"/>
          <p:cNvPicPr>
            <a:picLocks noChangeAspect="1" noChangeArrowheads="1"/>
          </p:cNvPicPr>
          <p:nvPr/>
        </p:nvPicPr>
        <p:blipFill>
          <a:blip r:embed="rId3" cstate="print"/>
          <a:srcRect/>
          <a:stretch>
            <a:fillRect/>
          </a:stretch>
        </p:blipFill>
        <p:spPr bwMode="auto">
          <a:xfrm>
            <a:off x="1905000" y="1939231"/>
            <a:ext cx="5334000" cy="4566129"/>
          </a:xfrm>
          <a:prstGeom prst="rect">
            <a:avLst/>
          </a:prstGeom>
          <a:noFill/>
          <a:ln w="9525">
            <a:noFill/>
            <a:miter lim="800000"/>
            <a:headEnd/>
            <a:tailEnd/>
          </a:ln>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27710"/>
            <a:ext cx="2590799" cy="603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607062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016823682"/>
              </p:ext>
            </p:extLst>
          </p:nvPr>
        </p:nvGraphicFramePr>
        <p:xfrm>
          <a:off x="125595" y="210676"/>
          <a:ext cx="8834083" cy="6647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1600" y="-27710"/>
            <a:ext cx="2590799" cy="603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079010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7710"/>
            <a:ext cx="2590799" cy="603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39669" name="Group 53"/>
          <p:cNvGraphicFramePr>
            <a:graphicFrameLocks noGrp="1"/>
          </p:cNvGraphicFramePr>
          <p:nvPr>
            <p:extLst>
              <p:ext uri="{D42A27DB-BD31-4B8C-83A1-F6EECF244321}">
                <p14:modId xmlns:p14="http://schemas.microsoft.com/office/powerpoint/2010/main" val="1030610021"/>
              </p:ext>
            </p:extLst>
          </p:nvPr>
        </p:nvGraphicFramePr>
        <p:xfrm>
          <a:off x="457200" y="1683243"/>
          <a:ext cx="8229600" cy="4773120"/>
        </p:xfrm>
        <a:graphic>
          <a:graphicData uri="http://schemas.openxmlformats.org/drawingml/2006/table">
            <a:tbl>
              <a:tblPr/>
              <a:tblGrid>
                <a:gridCol w="4114800"/>
                <a:gridCol w="4114800"/>
              </a:tblGrid>
              <a:tr h="447062">
                <a:tc>
                  <a:txBody>
                    <a:bodyPr/>
                    <a:lstStyle/>
                    <a:p>
                      <a:pPr marL="0" marR="0" lvl="0" indent="0" algn="ctr" defTabSz="914400" rtl="0" eaLnBrk="1" fontAlgn="base" latinLnBrk="0" hangingPunct="1">
                        <a:lnSpc>
                          <a:spcPct val="100000"/>
                        </a:lnSpc>
                        <a:spcBef>
                          <a:spcPct val="0"/>
                        </a:spcBef>
                        <a:spcAft>
                          <a:spcPct val="0"/>
                        </a:spcAft>
                        <a:buClr>
                          <a:schemeClr val="bg1"/>
                        </a:buClr>
                        <a:buSzTx/>
                        <a:buFont typeface="Wingdings 2" pitchFamily="18" charset="2"/>
                        <a:buNone/>
                        <a:tabLst/>
                      </a:pPr>
                      <a:r>
                        <a:rPr kumimoji="0" lang="en-US" sz="2400" b="1" i="0" u="none" strike="noStrike" cap="none" normalizeH="0" baseline="0" dirty="0" smtClean="0">
                          <a:ln>
                            <a:noFill/>
                          </a:ln>
                          <a:solidFill>
                            <a:schemeClr val="tx1"/>
                          </a:solidFill>
                          <a:effectLst/>
                          <a:latin typeface="Tahoma" pitchFamily="34" charset="0"/>
                          <a:cs typeface="Tahoma" pitchFamily="34" charset="0"/>
                        </a:rPr>
                        <a:t>Scientific Inquiry</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 typeface="Wingdings 2" pitchFamily="18" charset="2"/>
                        <a:buNone/>
                        <a:tabLst/>
                      </a:pPr>
                      <a:r>
                        <a:rPr kumimoji="0" lang="en-US" sz="2400" b="1" i="0" u="none" strike="noStrike" cap="none" normalizeH="0" baseline="0" smtClean="0">
                          <a:ln>
                            <a:noFill/>
                          </a:ln>
                          <a:solidFill>
                            <a:schemeClr val="tx1"/>
                          </a:solidFill>
                          <a:effectLst/>
                          <a:latin typeface="Tahoma" pitchFamily="34" charset="0"/>
                          <a:cs typeface="Tahoma" pitchFamily="34" charset="0"/>
                        </a:rPr>
                        <a:t>Engineering Design</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255">
                <a:tc>
                  <a:txBody>
                    <a:bodyPr/>
                    <a:lstStyle/>
                    <a:p>
                      <a:pPr marL="0" marR="0" lvl="0" indent="0" algn="l" defTabSz="914400" rtl="0" eaLnBrk="1" fontAlgn="base" latinLnBrk="0" hangingPunct="1">
                        <a:lnSpc>
                          <a:spcPct val="100000"/>
                        </a:lnSpc>
                        <a:spcBef>
                          <a:spcPct val="0"/>
                        </a:spcBef>
                        <a:spcAft>
                          <a:spcPct val="0"/>
                        </a:spcAft>
                        <a:buClr>
                          <a:schemeClr val="bg1"/>
                        </a:buClr>
                        <a:buSzTx/>
                        <a:buFont typeface="Wingdings 2" pitchFamily="18" charset="2"/>
                        <a:buNone/>
                        <a:tabLst/>
                      </a:pPr>
                      <a:r>
                        <a:rPr kumimoji="0" lang="en-US" sz="1600" b="0" i="0" u="none" strike="noStrike" cap="none" normalizeH="0" baseline="0" smtClean="0">
                          <a:ln>
                            <a:noFill/>
                          </a:ln>
                          <a:solidFill>
                            <a:schemeClr val="tx1"/>
                          </a:solidFill>
                          <a:effectLst/>
                          <a:latin typeface="Tahoma" pitchFamily="34" charset="0"/>
                          <a:cs typeface="Tahoma" pitchFamily="34" charset="0"/>
                        </a:rPr>
                        <a:t>Ask a question</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 typeface="Wingdings 2" pitchFamily="18" charset="2"/>
                        <a:buNone/>
                        <a:tabLst/>
                      </a:pPr>
                      <a:r>
                        <a:rPr kumimoji="0" lang="en-US" sz="1600" b="0" i="0" u="none" strike="noStrike" cap="none" normalizeH="0" baseline="0" dirty="0" smtClean="0">
                          <a:ln>
                            <a:noFill/>
                          </a:ln>
                          <a:solidFill>
                            <a:schemeClr val="tx1"/>
                          </a:solidFill>
                          <a:effectLst/>
                          <a:latin typeface="Tahoma" pitchFamily="34" charset="0"/>
                          <a:cs typeface="Tahoma" pitchFamily="34" charset="0"/>
                        </a:rPr>
                        <a:t>Define a problem</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66275">
                <a:tc>
                  <a:txBody>
                    <a:bodyPr/>
                    <a:lstStyle/>
                    <a:p>
                      <a:pPr marL="0" marR="0" lvl="0" indent="0" algn="l" defTabSz="914400" rtl="0" eaLnBrk="1" fontAlgn="base" latinLnBrk="0" hangingPunct="1">
                        <a:lnSpc>
                          <a:spcPct val="100000"/>
                        </a:lnSpc>
                        <a:spcBef>
                          <a:spcPct val="0"/>
                        </a:spcBef>
                        <a:spcAft>
                          <a:spcPct val="0"/>
                        </a:spcAft>
                        <a:buClr>
                          <a:schemeClr val="bg1"/>
                        </a:buClr>
                        <a:buSzTx/>
                        <a:buFont typeface="Wingdings 2" pitchFamily="18" charset="2"/>
                        <a:buNone/>
                        <a:tabLst/>
                      </a:pPr>
                      <a:r>
                        <a:rPr kumimoji="0" lang="en-US" sz="1600" b="0" i="0" u="none" strike="noStrike" cap="none" normalizeH="0" baseline="0" dirty="0" smtClean="0">
                          <a:ln>
                            <a:noFill/>
                          </a:ln>
                          <a:solidFill>
                            <a:schemeClr val="tx1"/>
                          </a:solidFill>
                          <a:effectLst/>
                          <a:latin typeface="Tahoma" pitchFamily="34" charset="0"/>
                          <a:cs typeface="Tahoma" pitchFamily="34" charset="0"/>
                        </a:rPr>
                        <a:t>Obtain, evaluate, and communicate technical information</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 typeface="Wingdings 2" pitchFamily="18" charset="2"/>
                        <a:buNone/>
                        <a:tabLst/>
                      </a:pPr>
                      <a:r>
                        <a:rPr kumimoji="0" lang="en-US" sz="1600" b="0" i="0" u="none" strike="noStrike" cap="none" normalizeH="0" baseline="0" dirty="0" smtClean="0">
                          <a:ln>
                            <a:noFill/>
                          </a:ln>
                          <a:solidFill>
                            <a:schemeClr val="tx1"/>
                          </a:solidFill>
                          <a:effectLst/>
                          <a:latin typeface="Tahoma" pitchFamily="34" charset="0"/>
                          <a:cs typeface="Tahoma" pitchFamily="34" charset="0"/>
                        </a:rPr>
                        <a:t>Obtain, evaluate, and communicate technical information</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255">
                <a:tc>
                  <a:txBody>
                    <a:bodyPr/>
                    <a:lstStyle/>
                    <a:p>
                      <a:pPr marL="0" marR="0" lvl="0" indent="0" algn="l" defTabSz="914400" rtl="0" eaLnBrk="1" fontAlgn="base" latinLnBrk="0" hangingPunct="1">
                        <a:lnSpc>
                          <a:spcPct val="100000"/>
                        </a:lnSpc>
                        <a:spcBef>
                          <a:spcPct val="0"/>
                        </a:spcBef>
                        <a:spcAft>
                          <a:spcPct val="0"/>
                        </a:spcAft>
                        <a:buClr>
                          <a:schemeClr val="bg1"/>
                        </a:buClr>
                        <a:buSzTx/>
                        <a:buFont typeface="Wingdings 2" pitchFamily="18" charset="2"/>
                        <a:buNone/>
                        <a:tabLst/>
                      </a:pPr>
                      <a:r>
                        <a:rPr kumimoji="0" lang="en-US" sz="1600" b="0" i="0" u="none" strike="noStrike" cap="none" normalizeH="0" baseline="0" smtClean="0">
                          <a:ln>
                            <a:noFill/>
                          </a:ln>
                          <a:solidFill>
                            <a:schemeClr val="tx1"/>
                          </a:solidFill>
                          <a:effectLst/>
                          <a:latin typeface="Tahoma" pitchFamily="34" charset="0"/>
                          <a:cs typeface="Tahoma" pitchFamily="34" charset="0"/>
                        </a:rPr>
                        <a:t>Plan investigations</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 typeface="Wingdings 2" pitchFamily="18" charset="2"/>
                        <a:buNone/>
                        <a:tabLst/>
                      </a:pPr>
                      <a:r>
                        <a:rPr kumimoji="0" lang="en-US" sz="1600" b="0" i="0" u="none" strike="noStrike" cap="none" normalizeH="0" baseline="0" dirty="0" smtClean="0">
                          <a:ln>
                            <a:noFill/>
                          </a:ln>
                          <a:solidFill>
                            <a:schemeClr val="tx1"/>
                          </a:solidFill>
                          <a:effectLst/>
                          <a:latin typeface="Tahoma" pitchFamily="34" charset="0"/>
                          <a:cs typeface="Tahoma" pitchFamily="34" charset="0"/>
                        </a:rPr>
                        <a:t>Plan designs and tests</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28746">
                <a:tc>
                  <a:txBody>
                    <a:bodyPr/>
                    <a:lstStyle/>
                    <a:p>
                      <a:pPr marL="0" marR="0" lvl="0" indent="0" algn="l" defTabSz="914400" rtl="0" eaLnBrk="1" fontAlgn="base" latinLnBrk="0" hangingPunct="1">
                        <a:lnSpc>
                          <a:spcPct val="100000"/>
                        </a:lnSpc>
                        <a:spcBef>
                          <a:spcPct val="0"/>
                        </a:spcBef>
                        <a:spcAft>
                          <a:spcPct val="0"/>
                        </a:spcAft>
                        <a:buClr>
                          <a:schemeClr val="bg1"/>
                        </a:buClr>
                        <a:buSzTx/>
                        <a:buFont typeface="Wingdings 2" pitchFamily="18" charset="2"/>
                        <a:buNone/>
                        <a:tabLst/>
                      </a:pPr>
                      <a:r>
                        <a:rPr kumimoji="0" lang="en-US" sz="1600" b="0" i="0" u="none" strike="noStrike" cap="none" normalizeH="0" baseline="0" smtClean="0">
                          <a:ln>
                            <a:noFill/>
                          </a:ln>
                          <a:solidFill>
                            <a:schemeClr val="tx1"/>
                          </a:solidFill>
                          <a:effectLst/>
                          <a:latin typeface="Tahoma" pitchFamily="34" charset="0"/>
                          <a:cs typeface="Tahoma" pitchFamily="34" charset="0"/>
                        </a:rPr>
                        <a:t>Develop and use models</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 typeface="Wingdings 2" pitchFamily="18" charset="2"/>
                        <a:buNone/>
                        <a:tabLst/>
                      </a:pPr>
                      <a:r>
                        <a:rPr kumimoji="0" lang="en-US" sz="1600" b="0" i="0" u="none" strike="noStrike" cap="none" normalizeH="0" baseline="0" smtClean="0">
                          <a:ln>
                            <a:noFill/>
                          </a:ln>
                          <a:solidFill>
                            <a:schemeClr val="tx1"/>
                          </a:solidFill>
                          <a:effectLst/>
                          <a:latin typeface="Tahoma" pitchFamily="34" charset="0"/>
                          <a:cs typeface="Tahoma" pitchFamily="34" charset="0"/>
                        </a:rPr>
                        <a:t>Develop and use models</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275">
                <a:tc>
                  <a:txBody>
                    <a:bodyPr/>
                    <a:lstStyle/>
                    <a:p>
                      <a:pPr marL="0" marR="0" lvl="0" indent="0" algn="l" defTabSz="914400" rtl="0" eaLnBrk="1" fontAlgn="base" latinLnBrk="0" hangingPunct="1">
                        <a:lnSpc>
                          <a:spcPct val="100000"/>
                        </a:lnSpc>
                        <a:spcBef>
                          <a:spcPct val="0"/>
                        </a:spcBef>
                        <a:spcAft>
                          <a:spcPct val="0"/>
                        </a:spcAft>
                        <a:buClr>
                          <a:schemeClr val="bg1"/>
                        </a:buClr>
                        <a:buSzTx/>
                        <a:buFont typeface="Wingdings 2" pitchFamily="18" charset="2"/>
                        <a:buNone/>
                        <a:tabLst/>
                      </a:pPr>
                      <a:r>
                        <a:rPr kumimoji="0" lang="en-US" sz="1600" b="0" i="0" u="none" strike="noStrike" cap="none" normalizeH="0" baseline="0" smtClean="0">
                          <a:ln>
                            <a:noFill/>
                          </a:ln>
                          <a:solidFill>
                            <a:schemeClr val="tx1"/>
                          </a:solidFill>
                          <a:effectLst/>
                          <a:latin typeface="Tahoma" pitchFamily="34" charset="0"/>
                          <a:cs typeface="Tahoma" pitchFamily="34" charset="0"/>
                        </a:rPr>
                        <a:t>Design and conduct tests of experiments or models</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 typeface="Wingdings 2" pitchFamily="18" charset="2"/>
                        <a:buNone/>
                        <a:tabLst/>
                      </a:pPr>
                      <a:r>
                        <a:rPr kumimoji="0" lang="en-US" sz="1600" b="0" i="0" u="none" strike="noStrike" cap="none" normalizeH="0" baseline="0" smtClean="0">
                          <a:ln>
                            <a:noFill/>
                          </a:ln>
                          <a:solidFill>
                            <a:schemeClr val="tx1"/>
                          </a:solidFill>
                          <a:effectLst/>
                          <a:latin typeface="Tahoma" pitchFamily="34" charset="0"/>
                          <a:cs typeface="Tahoma" pitchFamily="34" charset="0"/>
                        </a:rPr>
                        <a:t>Design and conduct tests of prototypes or models</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255">
                <a:tc>
                  <a:txBody>
                    <a:bodyPr/>
                    <a:lstStyle/>
                    <a:p>
                      <a:pPr marL="0" marR="0" lvl="0" indent="0" algn="l" defTabSz="914400" rtl="0" eaLnBrk="1" fontAlgn="base" latinLnBrk="0" hangingPunct="1">
                        <a:lnSpc>
                          <a:spcPct val="100000"/>
                        </a:lnSpc>
                        <a:spcBef>
                          <a:spcPct val="0"/>
                        </a:spcBef>
                        <a:spcAft>
                          <a:spcPct val="0"/>
                        </a:spcAft>
                        <a:buClr>
                          <a:schemeClr val="bg1"/>
                        </a:buClr>
                        <a:buSzTx/>
                        <a:buFont typeface="Wingdings 2" pitchFamily="18" charset="2"/>
                        <a:buNone/>
                        <a:tabLst/>
                      </a:pPr>
                      <a:r>
                        <a:rPr kumimoji="0" lang="en-US" sz="1600" b="0" i="0" u="none" strike="noStrike" cap="none" normalizeH="0" baseline="0" smtClean="0">
                          <a:ln>
                            <a:noFill/>
                          </a:ln>
                          <a:solidFill>
                            <a:schemeClr val="tx1"/>
                          </a:solidFill>
                          <a:effectLst/>
                          <a:latin typeface="Tahoma" pitchFamily="34" charset="0"/>
                          <a:cs typeface="Tahoma" pitchFamily="34" charset="0"/>
                        </a:rPr>
                        <a:t>Analyze and interpret data</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 typeface="Wingdings 2" pitchFamily="18" charset="2"/>
                        <a:buNone/>
                        <a:tabLst/>
                      </a:pPr>
                      <a:r>
                        <a:rPr kumimoji="0" lang="en-US" sz="1600" b="0" i="0" u="none" strike="noStrike" cap="none" normalizeH="0" baseline="0" smtClean="0">
                          <a:ln>
                            <a:noFill/>
                          </a:ln>
                          <a:solidFill>
                            <a:schemeClr val="tx1"/>
                          </a:solidFill>
                          <a:effectLst/>
                          <a:latin typeface="Tahoma" pitchFamily="34" charset="0"/>
                          <a:cs typeface="Tahoma" pitchFamily="34" charset="0"/>
                        </a:rPr>
                        <a:t>Analyze and interpret data</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275">
                <a:tc>
                  <a:txBody>
                    <a:bodyPr/>
                    <a:lstStyle/>
                    <a:p>
                      <a:pPr marL="0" marR="0" lvl="0" indent="0" algn="l" defTabSz="914400" rtl="0" eaLnBrk="1" fontAlgn="base" latinLnBrk="0" hangingPunct="1">
                        <a:lnSpc>
                          <a:spcPct val="100000"/>
                        </a:lnSpc>
                        <a:spcBef>
                          <a:spcPct val="0"/>
                        </a:spcBef>
                        <a:spcAft>
                          <a:spcPct val="0"/>
                        </a:spcAft>
                        <a:buClr>
                          <a:schemeClr val="bg1"/>
                        </a:buClr>
                        <a:buSzTx/>
                        <a:buFont typeface="Wingdings 2" pitchFamily="18" charset="2"/>
                        <a:buNone/>
                        <a:tabLst/>
                      </a:pPr>
                      <a:r>
                        <a:rPr kumimoji="0" lang="en-US" sz="1600" b="0" i="0" u="none" strike="noStrike" cap="none" normalizeH="0" baseline="0" smtClean="0">
                          <a:ln>
                            <a:noFill/>
                          </a:ln>
                          <a:solidFill>
                            <a:schemeClr val="tx1"/>
                          </a:solidFill>
                          <a:effectLst/>
                          <a:latin typeface="Tahoma" pitchFamily="34" charset="0"/>
                          <a:cs typeface="Tahoma" pitchFamily="34" charset="0"/>
                        </a:rPr>
                        <a:t>Use mathematics and computational thinking</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 typeface="Wingdings 2" pitchFamily="18" charset="2"/>
                        <a:buNone/>
                        <a:tabLst/>
                      </a:pPr>
                      <a:r>
                        <a:rPr kumimoji="0" lang="en-US" sz="1600" b="0" i="0" u="none" strike="noStrike" cap="none" normalizeH="0" baseline="0" dirty="0" smtClean="0">
                          <a:ln>
                            <a:noFill/>
                          </a:ln>
                          <a:solidFill>
                            <a:schemeClr val="tx1"/>
                          </a:solidFill>
                          <a:effectLst/>
                          <a:latin typeface="Tahoma" pitchFamily="34" charset="0"/>
                          <a:cs typeface="Tahoma" pitchFamily="34" charset="0"/>
                        </a:rPr>
                        <a:t>Use mathematics and computational thinking</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8746">
                <a:tc>
                  <a:txBody>
                    <a:bodyPr/>
                    <a:lstStyle/>
                    <a:p>
                      <a:pPr marL="0" marR="0" lvl="0" indent="0" algn="l" defTabSz="914400" rtl="0" eaLnBrk="1" fontAlgn="base" latinLnBrk="0" hangingPunct="1">
                        <a:lnSpc>
                          <a:spcPct val="100000"/>
                        </a:lnSpc>
                        <a:spcBef>
                          <a:spcPct val="0"/>
                        </a:spcBef>
                        <a:spcAft>
                          <a:spcPct val="0"/>
                        </a:spcAft>
                        <a:buClr>
                          <a:schemeClr val="bg1"/>
                        </a:buClr>
                        <a:buSzTx/>
                        <a:buFont typeface="Wingdings 2" pitchFamily="18" charset="2"/>
                        <a:buNone/>
                        <a:tabLst/>
                      </a:pPr>
                      <a:r>
                        <a:rPr kumimoji="0" lang="en-US" sz="1600" b="0" i="0" u="none" strike="noStrike" cap="none" normalizeH="0" baseline="0" smtClean="0">
                          <a:ln>
                            <a:noFill/>
                          </a:ln>
                          <a:solidFill>
                            <a:schemeClr val="tx1"/>
                          </a:solidFill>
                          <a:effectLst/>
                          <a:latin typeface="Tahoma" pitchFamily="34" charset="0"/>
                          <a:cs typeface="Tahoma" pitchFamily="34" charset="0"/>
                        </a:rPr>
                        <a:t>Construct explanations using evidence</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 typeface="Wingdings 2" pitchFamily="18" charset="2"/>
                        <a:buNone/>
                        <a:tabLst/>
                      </a:pPr>
                      <a:r>
                        <a:rPr kumimoji="0" lang="en-US" sz="1600" b="0" i="0" u="none" strike="noStrike" cap="none" normalizeH="0" baseline="0" dirty="0" smtClean="0">
                          <a:ln>
                            <a:noFill/>
                          </a:ln>
                          <a:solidFill>
                            <a:schemeClr val="tx1"/>
                          </a:solidFill>
                          <a:effectLst/>
                          <a:latin typeface="Tahoma" pitchFamily="34" charset="0"/>
                          <a:cs typeface="Tahoma" pitchFamily="34" charset="0"/>
                        </a:rPr>
                        <a:t>Design solutions using evidence</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30255">
                <a:tc>
                  <a:txBody>
                    <a:bodyPr/>
                    <a:lstStyle/>
                    <a:p>
                      <a:pPr marL="0" marR="0" lvl="0" indent="0" algn="l" defTabSz="914400" rtl="0" eaLnBrk="1" fontAlgn="base" latinLnBrk="0" hangingPunct="1">
                        <a:lnSpc>
                          <a:spcPct val="100000"/>
                        </a:lnSpc>
                        <a:spcBef>
                          <a:spcPct val="0"/>
                        </a:spcBef>
                        <a:spcAft>
                          <a:spcPct val="0"/>
                        </a:spcAft>
                        <a:buClr>
                          <a:schemeClr val="bg1"/>
                        </a:buClr>
                        <a:buSzTx/>
                        <a:buFont typeface="Wingdings 2" pitchFamily="18" charset="2"/>
                        <a:buNone/>
                        <a:tabLst/>
                      </a:pPr>
                      <a:r>
                        <a:rPr kumimoji="0" lang="en-US" sz="1600" b="0" i="0" u="none" strike="noStrike" cap="none" normalizeH="0" baseline="0" smtClean="0">
                          <a:ln>
                            <a:noFill/>
                          </a:ln>
                          <a:solidFill>
                            <a:schemeClr val="tx1"/>
                          </a:solidFill>
                          <a:effectLst/>
                          <a:latin typeface="Tahoma" pitchFamily="34" charset="0"/>
                          <a:cs typeface="Tahoma" pitchFamily="34" charset="0"/>
                        </a:rPr>
                        <a:t>Engage in argument using evidence</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 typeface="Wingdings 2" pitchFamily="18" charset="2"/>
                        <a:buNone/>
                        <a:tabLst/>
                      </a:pPr>
                      <a:r>
                        <a:rPr kumimoji="0" lang="en-US" sz="1600" b="0" i="0" u="none" strike="noStrike" cap="none" normalizeH="0" baseline="0" dirty="0" smtClean="0">
                          <a:ln>
                            <a:noFill/>
                          </a:ln>
                          <a:solidFill>
                            <a:schemeClr val="tx1"/>
                          </a:solidFill>
                          <a:effectLst/>
                          <a:latin typeface="Tahoma" pitchFamily="34" charset="0"/>
                          <a:cs typeface="Tahoma" pitchFamily="34" charset="0"/>
                        </a:rPr>
                        <a:t>Engage in argument using evidence</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4068" name="Text Box 37"/>
          <p:cNvSpPr txBox="1">
            <a:spLocks noChangeArrowheads="1"/>
          </p:cNvSpPr>
          <p:nvPr/>
        </p:nvSpPr>
        <p:spPr bwMode="auto">
          <a:xfrm>
            <a:off x="0" y="6553200"/>
            <a:ext cx="914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200"/>
              <a:t>Adapted from A Framework for K-12 Science Education (NRC, 2011)</a:t>
            </a:r>
          </a:p>
        </p:txBody>
      </p:sp>
      <p:sp>
        <p:nvSpPr>
          <p:cNvPr id="44069" name="Text Box 38"/>
          <p:cNvSpPr txBox="1">
            <a:spLocks noChangeArrowheads="1"/>
          </p:cNvSpPr>
          <p:nvPr/>
        </p:nvSpPr>
        <p:spPr bwMode="auto">
          <a:xfrm>
            <a:off x="457200" y="762000"/>
            <a:ext cx="8229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3600" b="1" dirty="0"/>
              <a:t>Similarities and Differences</a:t>
            </a:r>
            <a:endParaRPr lang="en-US" sz="3600" dirty="0"/>
          </a:p>
        </p:txBody>
      </p:sp>
    </p:spTree>
    <p:extLst>
      <p:ext uri="{BB962C8B-B14F-4D97-AF65-F5344CB8AC3E}">
        <p14:creationId xmlns:p14="http://schemas.microsoft.com/office/powerpoint/2010/main" val="266610065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le 2"/>
          <p:cNvSpPr>
            <a:spLocks noGrp="1"/>
          </p:cNvSpPr>
          <p:nvPr>
            <p:ph type="title"/>
          </p:nvPr>
        </p:nvSpPr>
        <p:spPr>
          <a:xfrm>
            <a:off x="381000" y="-7582"/>
            <a:ext cx="8305800" cy="902568"/>
          </a:xfrm>
        </p:spPr>
        <p:txBody>
          <a:bodyPr>
            <a:noAutofit/>
          </a:bodyPr>
          <a:lstStyle/>
          <a:p>
            <a:r>
              <a:rPr lang="en-US" sz="2400" b="1" i="1" dirty="0" smtClean="0">
                <a:solidFill>
                  <a:srgbClr val="00B050"/>
                </a:solidFill>
              </a:rPr>
              <a:t>Performance:  </a:t>
            </a:r>
            <a:r>
              <a:rPr lang="en-US" sz="2400" b="1" i="1" dirty="0">
                <a:solidFill>
                  <a:srgbClr val="00B050"/>
                </a:solidFill>
              </a:rPr>
              <a:t>Developing Models to Support </a:t>
            </a:r>
            <a:r>
              <a:rPr lang="en-US" sz="2400" b="1" i="1" dirty="0" smtClean="0">
                <a:solidFill>
                  <a:srgbClr val="00B050"/>
                </a:solidFill>
              </a:rPr>
              <a:t>Explanations         </a:t>
            </a:r>
            <a:br>
              <a:rPr lang="en-US" sz="2400" b="1" i="1" dirty="0" smtClean="0">
                <a:solidFill>
                  <a:srgbClr val="00B050"/>
                </a:solidFill>
              </a:rPr>
            </a:br>
            <a:endParaRPr lang="en-US" sz="2400" b="1" i="1" dirty="0" smtClean="0">
              <a:solidFill>
                <a:srgbClr val="00B050"/>
              </a:solidFill>
            </a:endParaRPr>
          </a:p>
        </p:txBody>
      </p:sp>
      <p:sp>
        <p:nvSpPr>
          <p:cNvPr id="33794" name="Content Placeholder 1"/>
          <p:cNvSpPr>
            <a:spLocks noGrp="1"/>
          </p:cNvSpPr>
          <p:nvPr>
            <p:ph idx="1"/>
          </p:nvPr>
        </p:nvSpPr>
        <p:spPr>
          <a:xfrm>
            <a:off x="81443" y="636791"/>
            <a:ext cx="8960957" cy="6376433"/>
          </a:xfrm>
        </p:spPr>
        <p:txBody>
          <a:bodyPr>
            <a:normAutofit fontScale="77500" lnSpcReduction="20000"/>
          </a:bodyPr>
          <a:lstStyle/>
          <a:p>
            <a:pPr eaLnBrk="1" hangingPunct="1">
              <a:buFontTx/>
              <a:buNone/>
            </a:pPr>
            <a:r>
              <a:rPr lang="en-US" b="1" i="1" dirty="0" smtClean="0">
                <a:latin typeface="Calibri" pitchFamily="34" charset="0"/>
                <a:cs typeface="Calibri" pitchFamily="34" charset="0"/>
              </a:rPr>
              <a:t>Group Performance </a:t>
            </a:r>
          </a:p>
          <a:p>
            <a:pPr marL="0" indent="0" eaLnBrk="1" hangingPunct="1">
              <a:buNone/>
            </a:pPr>
            <a:r>
              <a:rPr lang="en-US" sz="2400" b="1" dirty="0" smtClean="0">
                <a:latin typeface="Calibri" pitchFamily="34" charset="0"/>
                <a:cs typeface="Calibri" pitchFamily="34" charset="0"/>
              </a:rPr>
              <a:t>Investigate how an airplane (glider) flies. </a:t>
            </a:r>
          </a:p>
          <a:p>
            <a:pPr marL="519113" indent="-409575" eaLnBrk="1" hangingPunct="1">
              <a:buAutoNum type="arabicPeriod"/>
            </a:pPr>
            <a:r>
              <a:rPr lang="en-US" sz="2400" dirty="0" smtClean="0">
                <a:latin typeface="Calibri" pitchFamily="34" charset="0"/>
                <a:cs typeface="Calibri" pitchFamily="34" charset="0"/>
              </a:rPr>
              <a:t>Individually Explore Solutions:  Using a sheet of copy paper, design and build a paper airplane capable of flying a horizontal distance of 2X meters when you drop it from a height of X meters.  You cannot throw the plane, only drop it.</a:t>
            </a:r>
          </a:p>
          <a:p>
            <a:pPr marL="519113" indent="-409575" eaLnBrk="1" hangingPunct="1">
              <a:buAutoNum type="arabicPeriod"/>
            </a:pPr>
            <a:r>
              <a:rPr lang="en-US" sz="2400" dirty="0" smtClean="0">
                <a:latin typeface="Calibri" pitchFamily="34" charset="0"/>
                <a:cs typeface="Calibri" pitchFamily="34" charset="0"/>
              </a:rPr>
              <a:t>In groups of three:  Collaborate to solve the problem of flying a glider two times as far as the height from which it is dropped.</a:t>
            </a:r>
          </a:p>
          <a:p>
            <a:pPr marL="519113" indent="-409575" eaLnBrk="1" hangingPunct="1">
              <a:buAutoNum type="arabicPeriod"/>
            </a:pPr>
            <a:r>
              <a:rPr lang="en-US" sz="2400" dirty="0" smtClean="0">
                <a:latin typeface="Calibri" pitchFamily="34" charset="0"/>
                <a:cs typeface="Calibri" pitchFamily="34" charset="0"/>
              </a:rPr>
              <a:t>Formulate questions and investigate </a:t>
            </a:r>
            <a:r>
              <a:rPr lang="en-US" sz="2400" b="1" dirty="0" smtClean="0">
                <a:solidFill>
                  <a:srgbClr val="CC3300"/>
                </a:solidFill>
                <a:latin typeface="Calibri" pitchFamily="34" charset="0"/>
                <a:cs typeface="Calibri" pitchFamily="34" charset="0"/>
              </a:rPr>
              <a:t>explanations</a:t>
            </a:r>
            <a:r>
              <a:rPr lang="en-US" sz="2400" b="1" dirty="0" smtClean="0">
                <a:latin typeface="Calibri" pitchFamily="34" charset="0"/>
                <a:cs typeface="Calibri" pitchFamily="34" charset="0"/>
              </a:rPr>
              <a:t> </a:t>
            </a:r>
            <a:r>
              <a:rPr lang="en-US" sz="2400" dirty="0" smtClean="0">
                <a:latin typeface="Calibri" pitchFamily="34" charset="0"/>
                <a:cs typeface="Calibri" pitchFamily="34" charset="0"/>
              </a:rPr>
              <a:t>for how the airplane flies.</a:t>
            </a:r>
          </a:p>
          <a:p>
            <a:pPr marL="519113" indent="-409575">
              <a:buAutoNum type="arabicPeriod"/>
            </a:pPr>
            <a:r>
              <a:rPr lang="en-US" sz="2400" dirty="0" smtClean="0">
                <a:latin typeface="Calibri" pitchFamily="34" charset="0"/>
                <a:cs typeface="Calibri" pitchFamily="34" charset="0"/>
              </a:rPr>
              <a:t>Develop a </a:t>
            </a:r>
            <a:r>
              <a:rPr lang="en-US" sz="2500" b="1" dirty="0">
                <a:solidFill>
                  <a:srgbClr val="CC3300"/>
                </a:solidFill>
                <a:latin typeface="Calibri" pitchFamily="34" charset="0"/>
                <a:cs typeface="Calibri" pitchFamily="34" charset="0"/>
              </a:rPr>
              <a:t>model </a:t>
            </a:r>
            <a:r>
              <a:rPr lang="en-US" sz="2400" dirty="0" smtClean="0">
                <a:latin typeface="Calibri" pitchFamily="34" charset="0"/>
                <a:cs typeface="Calibri" pitchFamily="34" charset="0"/>
              </a:rPr>
              <a:t>to show the forces on the airplane. </a:t>
            </a:r>
          </a:p>
          <a:p>
            <a:pPr marL="519113" indent="-409575">
              <a:buAutoNum type="arabicPeriod"/>
            </a:pPr>
            <a:r>
              <a:rPr lang="en-US" sz="2400" dirty="0" smtClean="0">
                <a:latin typeface="Calibri" pitchFamily="34" charset="0"/>
                <a:cs typeface="Calibri" pitchFamily="34" charset="0"/>
              </a:rPr>
              <a:t>Develop </a:t>
            </a:r>
            <a:r>
              <a:rPr lang="en-US" sz="2400" b="1" dirty="0" smtClean="0">
                <a:solidFill>
                  <a:srgbClr val="CC3300"/>
                </a:solidFill>
                <a:latin typeface="Calibri" pitchFamily="34" charset="0"/>
                <a:cs typeface="Calibri" pitchFamily="34" charset="0"/>
              </a:rPr>
              <a:t>evidence</a:t>
            </a:r>
            <a:r>
              <a:rPr lang="en-US" sz="2400" dirty="0" smtClean="0">
                <a:latin typeface="Calibri" pitchFamily="34" charset="0"/>
                <a:cs typeface="Calibri" pitchFamily="34" charset="0"/>
              </a:rPr>
              <a:t> to support your </a:t>
            </a:r>
            <a:r>
              <a:rPr lang="en-US" sz="2400" b="1" dirty="0" smtClean="0">
                <a:solidFill>
                  <a:srgbClr val="CC3300"/>
                </a:solidFill>
                <a:latin typeface="Calibri" pitchFamily="34" charset="0"/>
                <a:cs typeface="Calibri" pitchFamily="34" charset="0"/>
              </a:rPr>
              <a:t>explanations.</a:t>
            </a:r>
            <a:r>
              <a:rPr lang="en-US" sz="2400" dirty="0" smtClean="0">
                <a:latin typeface="Calibri" pitchFamily="34" charset="0"/>
                <a:cs typeface="Calibri" pitchFamily="34" charset="0"/>
              </a:rPr>
              <a:t> </a:t>
            </a:r>
          </a:p>
          <a:p>
            <a:pPr marL="519113" indent="-409575">
              <a:buAutoNum type="arabicPeriod"/>
            </a:pPr>
            <a:r>
              <a:rPr lang="en-US" sz="2400" dirty="0" smtClean="0">
                <a:latin typeface="Calibri" pitchFamily="34" charset="0"/>
                <a:cs typeface="Calibri" pitchFamily="34" charset="0"/>
              </a:rPr>
              <a:t>Write the steps of the engineering design process your group followed. </a:t>
            </a:r>
            <a:endParaRPr lang="en-US" sz="1100" i="1" dirty="0" smtClean="0">
              <a:latin typeface="Calibri" pitchFamily="34" charset="0"/>
              <a:cs typeface="Calibri" pitchFamily="34" charset="0"/>
            </a:endParaRPr>
          </a:p>
          <a:p>
            <a:pPr eaLnBrk="1" hangingPunct="1">
              <a:buFontTx/>
              <a:buNone/>
            </a:pPr>
            <a:r>
              <a:rPr lang="en-US" b="1" i="1" dirty="0" smtClean="0">
                <a:latin typeface="Calibri" pitchFamily="34" charset="0"/>
                <a:cs typeface="Calibri" pitchFamily="34" charset="0"/>
              </a:rPr>
              <a:t>Individual Performance</a:t>
            </a:r>
          </a:p>
          <a:p>
            <a:pPr marL="566738" indent="-457200" eaLnBrk="1" hangingPunct="1">
              <a:buFont typeface="+mj-lt"/>
              <a:buAutoNum type="arabicPeriod" startAt="7"/>
            </a:pPr>
            <a:r>
              <a:rPr lang="en-US" sz="2500" dirty="0">
                <a:latin typeface="Calibri" pitchFamily="34" charset="0"/>
                <a:cs typeface="Calibri" pitchFamily="34" charset="0"/>
              </a:rPr>
              <a:t>Write in your </a:t>
            </a:r>
            <a:r>
              <a:rPr lang="en-US" sz="2400" dirty="0" smtClean="0">
                <a:latin typeface="Calibri" pitchFamily="34" charset="0"/>
                <a:cs typeface="Calibri" pitchFamily="34" charset="0"/>
              </a:rPr>
              <a:t>journal, or on note paper, your </a:t>
            </a:r>
            <a:r>
              <a:rPr lang="en-US" sz="2400" b="1" dirty="0" smtClean="0">
                <a:solidFill>
                  <a:srgbClr val="CC3300"/>
                </a:solidFill>
                <a:latin typeface="Calibri" pitchFamily="34" charset="0"/>
                <a:cs typeface="Calibri" pitchFamily="34" charset="0"/>
              </a:rPr>
              <a:t>explanation </a:t>
            </a:r>
            <a:r>
              <a:rPr lang="en-US" sz="2400" dirty="0" smtClean="0">
                <a:latin typeface="Calibri" pitchFamily="34" charset="0"/>
                <a:cs typeface="Calibri" pitchFamily="34" charset="0"/>
              </a:rPr>
              <a:t>that may be used to explain this phenomena to others.  Include </a:t>
            </a:r>
            <a:r>
              <a:rPr lang="en-US" sz="2400" b="1" dirty="0" smtClean="0">
                <a:solidFill>
                  <a:srgbClr val="CC3300"/>
                </a:solidFill>
                <a:latin typeface="Calibri" pitchFamily="34" charset="0"/>
                <a:cs typeface="Calibri" pitchFamily="34" charset="0"/>
              </a:rPr>
              <a:t>evidence</a:t>
            </a:r>
            <a:r>
              <a:rPr lang="en-US" sz="2400" dirty="0" smtClean="0">
                <a:latin typeface="Calibri" pitchFamily="34" charset="0"/>
                <a:cs typeface="Calibri" pitchFamily="34" charset="0"/>
              </a:rPr>
              <a:t> to support your </a:t>
            </a:r>
            <a:r>
              <a:rPr lang="en-US" sz="2400" b="1" dirty="0" smtClean="0">
                <a:solidFill>
                  <a:srgbClr val="CC3300"/>
                </a:solidFill>
                <a:latin typeface="Calibri" pitchFamily="34" charset="0"/>
                <a:cs typeface="Calibri" pitchFamily="34" charset="0"/>
              </a:rPr>
              <a:t>explanation </a:t>
            </a:r>
            <a:r>
              <a:rPr lang="en-US" sz="2400" dirty="0" smtClean="0">
                <a:latin typeface="Calibri" pitchFamily="34" charset="0"/>
                <a:cs typeface="Calibri" pitchFamily="34" charset="0"/>
              </a:rPr>
              <a:t>for how the airplane is able to fly and </a:t>
            </a:r>
            <a:r>
              <a:rPr lang="en-US" sz="2400" b="1" dirty="0" smtClean="0">
                <a:solidFill>
                  <a:srgbClr val="CC3300"/>
                </a:solidFill>
                <a:latin typeface="Calibri" pitchFamily="34" charset="0"/>
                <a:cs typeface="Calibri" pitchFamily="34" charset="0"/>
              </a:rPr>
              <a:t>develop a model </a:t>
            </a:r>
            <a:r>
              <a:rPr lang="en-US" sz="2400" dirty="0" smtClean="0">
                <a:latin typeface="Calibri" pitchFamily="34" charset="0"/>
                <a:cs typeface="Calibri" pitchFamily="34" charset="0"/>
              </a:rPr>
              <a:t>to communicate your </a:t>
            </a:r>
            <a:r>
              <a:rPr lang="en-US" sz="2400" b="1" dirty="0" smtClean="0">
                <a:solidFill>
                  <a:srgbClr val="CC3300"/>
                </a:solidFill>
                <a:latin typeface="Calibri" pitchFamily="34" charset="0"/>
                <a:cs typeface="Calibri" pitchFamily="34" charset="0"/>
              </a:rPr>
              <a:t>explanation. </a:t>
            </a:r>
          </a:p>
          <a:p>
            <a:pPr>
              <a:buNone/>
            </a:pPr>
            <a:r>
              <a:rPr lang="en-US" b="1" i="1" dirty="0" smtClean="0">
                <a:latin typeface="Calibri" pitchFamily="34" charset="0"/>
                <a:cs typeface="Calibri" pitchFamily="34" charset="0"/>
              </a:rPr>
              <a:t>Group Discussion </a:t>
            </a:r>
          </a:p>
          <a:p>
            <a:pPr>
              <a:buNone/>
            </a:pPr>
            <a:r>
              <a:rPr lang="en-US" b="1" i="1" dirty="0" smtClean="0">
                <a:latin typeface="Calibri" pitchFamily="34" charset="0"/>
                <a:cs typeface="Calibri" pitchFamily="34" charset="0"/>
              </a:rPr>
              <a:t>Reflection</a:t>
            </a:r>
          </a:p>
          <a:p>
            <a:pPr marL="566738" indent="-457200">
              <a:buFont typeface="+mj-lt"/>
              <a:buAutoNum type="arabicPeriod" startAt="8"/>
            </a:pPr>
            <a:r>
              <a:rPr lang="en-US" sz="2500" dirty="0" smtClean="0">
                <a:latin typeface="Calibri" pitchFamily="34" charset="0"/>
                <a:cs typeface="Calibri" pitchFamily="34" charset="0"/>
              </a:rPr>
              <a:t>Reflect </a:t>
            </a:r>
            <a:r>
              <a:rPr lang="en-US" sz="2500" dirty="0">
                <a:latin typeface="Calibri" pitchFamily="34" charset="0"/>
                <a:cs typeface="Calibri" pitchFamily="34" charset="0"/>
              </a:rPr>
              <a:t>on </a:t>
            </a:r>
            <a:r>
              <a:rPr lang="en-US" sz="2400" dirty="0" smtClean="0">
                <a:latin typeface="Calibri" pitchFamily="34" charset="0"/>
                <a:cs typeface="Calibri" pitchFamily="34" charset="0"/>
              </a:rPr>
              <a:t>the nature of science instruction that helps students to develop </a:t>
            </a:r>
            <a:r>
              <a:rPr lang="en-US" sz="2400" b="1" dirty="0" smtClean="0">
                <a:solidFill>
                  <a:srgbClr val="CC3300"/>
                </a:solidFill>
                <a:latin typeface="Calibri" pitchFamily="34" charset="0"/>
                <a:cs typeface="Calibri" pitchFamily="34" charset="0"/>
              </a:rPr>
              <a:t>explanations</a:t>
            </a:r>
            <a:r>
              <a:rPr lang="en-US" sz="2400" dirty="0" smtClean="0">
                <a:latin typeface="Calibri" pitchFamily="34" charset="0"/>
                <a:cs typeface="Calibri" pitchFamily="34" charset="0"/>
              </a:rPr>
              <a:t> based upon </a:t>
            </a:r>
            <a:r>
              <a:rPr lang="en-US" sz="2400" b="1" dirty="0" smtClean="0">
                <a:solidFill>
                  <a:srgbClr val="CC3300"/>
                </a:solidFill>
                <a:latin typeface="Calibri" pitchFamily="34" charset="0"/>
                <a:cs typeface="Calibri" pitchFamily="34" charset="0"/>
              </a:rPr>
              <a:t>evidence </a:t>
            </a:r>
            <a:r>
              <a:rPr lang="en-US" sz="2400" dirty="0" smtClean="0">
                <a:latin typeface="Calibri" pitchFamily="34" charset="0"/>
                <a:cs typeface="Calibri" pitchFamily="34" charset="0"/>
              </a:rPr>
              <a:t>and the role of the science and engineering practices for engaging students in gathering, reasoning, and communicating science ideas.</a:t>
            </a:r>
          </a:p>
        </p:txBody>
      </p:sp>
    </p:spTree>
    <p:extLst>
      <p:ext uri="{BB962C8B-B14F-4D97-AF65-F5344CB8AC3E}">
        <p14:creationId xmlns:p14="http://schemas.microsoft.com/office/powerpoint/2010/main" val="381639451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le 2"/>
          <p:cNvSpPr>
            <a:spLocks noGrp="1"/>
          </p:cNvSpPr>
          <p:nvPr>
            <p:ph type="title"/>
          </p:nvPr>
        </p:nvSpPr>
        <p:spPr>
          <a:xfrm>
            <a:off x="381000" y="-7582"/>
            <a:ext cx="8305800" cy="902568"/>
          </a:xfrm>
        </p:spPr>
        <p:txBody>
          <a:bodyPr>
            <a:noAutofit/>
          </a:bodyPr>
          <a:lstStyle/>
          <a:p>
            <a:r>
              <a:rPr lang="en-US" sz="2400" b="1" i="1" dirty="0" smtClean="0">
                <a:solidFill>
                  <a:srgbClr val="00B050"/>
                </a:solidFill>
              </a:rPr>
              <a:t>Performance:  </a:t>
            </a:r>
            <a:r>
              <a:rPr lang="en-US" sz="2400" b="1" i="1" dirty="0">
                <a:solidFill>
                  <a:srgbClr val="00B050"/>
                </a:solidFill>
              </a:rPr>
              <a:t>Developing Models to Support </a:t>
            </a:r>
            <a:r>
              <a:rPr lang="en-US" sz="2400" b="1" i="1" dirty="0" smtClean="0">
                <a:solidFill>
                  <a:srgbClr val="00B050"/>
                </a:solidFill>
              </a:rPr>
              <a:t>Explanations         </a:t>
            </a:r>
            <a:br>
              <a:rPr lang="en-US" sz="2400" b="1" i="1" dirty="0" smtClean="0">
                <a:solidFill>
                  <a:srgbClr val="00B050"/>
                </a:solidFill>
              </a:rPr>
            </a:br>
            <a:endParaRPr lang="en-US" sz="2400" b="1" i="1" dirty="0" smtClean="0">
              <a:solidFill>
                <a:srgbClr val="00B050"/>
              </a:solidFill>
            </a:endParaRPr>
          </a:p>
        </p:txBody>
      </p:sp>
      <p:sp>
        <p:nvSpPr>
          <p:cNvPr id="33794" name="Content Placeholder 1"/>
          <p:cNvSpPr>
            <a:spLocks noGrp="1"/>
          </p:cNvSpPr>
          <p:nvPr>
            <p:ph idx="1"/>
          </p:nvPr>
        </p:nvSpPr>
        <p:spPr>
          <a:xfrm>
            <a:off x="81443" y="636791"/>
            <a:ext cx="9104890" cy="6376433"/>
          </a:xfrm>
        </p:spPr>
        <p:txBody>
          <a:bodyPr>
            <a:normAutofit fontScale="92500" lnSpcReduction="20000"/>
          </a:bodyPr>
          <a:lstStyle/>
          <a:p>
            <a:pPr eaLnBrk="1" hangingPunct="1">
              <a:buFontTx/>
              <a:buNone/>
            </a:pPr>
            <a:r>
              <a:rPr lang="en-US" b="1" i="1" dirty="0" smtClean="0">
                <a:latin typeface="Calibri" pitchFamily="34" charset="0"/>
                <a:cs typeface="Calibri" pitchFamily="34" charset="0"/>
              </a:rPr>
              <a:t>Group Performance </a:t>
            </a:r>
          </a:p>
          <a:p>
            <a:pPr marL="0" indent="0" eaLnBrk="1" hangingPunct="1">
              <a:buNone/>
            </a:pPr>
            <a:r>
              <a:rPr lang="en-US" sz="2400" b="1" dirty="0" smtClean="0">
                <a:latin typeface="Calibri" pitchFamily="34" charset="0"/>
                <a:cs typeface="Calibri" pitchFamily="34" charset="0"/>
              </a:rPr>
              <a:t>Investigate how paper floats. </a:t>
            </a:r>
          </a:p>
          <a:p>
            <a:pPr marL="519113" indent="-409575" eaLnBrk="1" hangingPunct="1">
              <a:buAutoNum type="arabicPeriod"/>
            </a:pPr>
            <a:r>
              <a:rPr lang="en-US" sz="2400" dirty="0" smtClean="0">
                <a:latin typeface="Calibri" pitchFamily="34" charset="0"/>
                <a:cs typeface="Calibri" pitchFamily="34" charset="0"/>
              </a:rPr>
              <a:t>Individually Explore Solutions:  Using a sheet of copy paper maximize the float time (time it takes to fall to the ground). </a:t>
            </a:r>
          </a:p>
          <a:p>
            <a:pPr marL="519113" indent="-409575" eaLnBrk="1" hangingPunct="1">
              <a:buAutoNum type="arabicPeriod"/>
            </a:pPr>
            <a:r>
              <a:rPr lang="en-US" sz="2400" dirty="0" smtClean="0">
                <a:latin typeface="Calibri" pitchFamily="34" charset="0"/>
                <a:cs typeface="Calibri" pitchFamily="34" charset="0"/>
              </a:rPr>
              <a:t>In Groups of Three:  Collaborate to solve the problem of float time. </a:t>
            </a:r>
          </a:p>
          <a:p>
            <a:pPr marL="519113" indent="-409575" eaLnBrk="1" hangingPunct="1">
              <a:buAutoNum type="arabicPeriod"/>
            </a:pPr>
            <a:r>
              <a:rPr lang="en-US" sz="2400" dirty="0" smtClean="0">
                <a:latin typeface="Calibri" pitchFamily="34" charset="0"/>
                <a:cs typeface="Calibri" pitchFamily="34" charset="0"/>
              </a:rPr>
              <a:t>Formulate questions and investigate </a:t>
            </a:r>
            <a:r>
              <a:rPr lang="en-US" sz="2400" b="1" dirty="0" smtClean="0">
                <a:solidFill>
                  <a:srgbClr val="CC3300"/>
                </a:solidFill>
                <a:latin typeface="Calibri" pitchFamily="34" charset="0"/>
                <a:cs typeface="Calibri" pitchFamily="34" charset="0"/>
              </a:rPr>
              <a:t>explanations</a:t>
            </a:r>
            <a:r>
              <a:rPr lang="en-US" sz="2400" b="1" dirty="0" smtClean="0">
                <a:latin typeface="Calibri" pitchFamily="34" charset="0"/>
                <a:cs typeface="Calibri" pitchFamily="34" charset="0"/>
              </a:rPr>
              <a:t> </a:t>
            </a:r>
            <a:r>
              <a:rPr lang="en-US" sz="2400" dirty="0" smtClean="0">
                <a:latin typeface="Calibri" pitchFamily="34" charset="0"/>
                <a:cs typeface="Calibri" pitchFamily="34" charset="0"/>
              </a:rPr>
              <a:t>for how the paper floats.</a:t>
            </a:r>
          </a:p>
          <a:p>
            <a:pPr marL="519113" indent="-409575">
              <a:buAutoNum type="arabicPeriod"/>
            </a:pPr>
            <a:r>
              <a:rPr lang="en-US" sz="2400" dirty="0" smtClean="0">
                <a:latin typeface="Calibri" pitchFamily="34" charset="0"/>
                <a:cs typeface="Calibri" pitchFamily="34" charset="0"/>
              </a:rPr>
              <a:t>Develop a </a:t>
            </a:r>
            <a:r>
              <a:rPr lang="en-US" sz="2500" b="1" dirty="0">
                <a:solidFill>
                  <a:srgbClr val="CC3300"/>
                </a:solidFill>
                <a:latin typeface="Calibri" pitchFamily="34" charset="0"/>
                <a:cs typeface="Calibri" pitchFamily="34" charset="0"/>
              </a:rPr>
              <a:t>model </a:t>
            </a:r>
            <a:r>
              <a:rPr lang="en-US" sz="2400" dirty="0" smtClean="0">
                <a:latin typeface="Calibri" pitchFamily="34" charset="0"/>
                <a:cs typeface="Calibri" pitchFamily="34" charset="0"/>
              </a:rPr>
              <a:t>to show the forces on the paper.</a:t>
            </a:r>
          </a:p>
          <a:p>
            <a:pPr marL="519113" indent="-409575">
              <a:buAutoNum type="arabicPeriod"/>
            </a:pPr>
            <a:r>
              <a:rPr lang="en-US" sz="2400" dirty="0" smtClean="0">
                <a:latin typeface="Calibri" pitchFamily="34" charset="0"/>
                <a:cs typeface="Calibri" pitchFamily="34" charset="0"/>
              </a:rPr>
              <a:t>Develop </a:t>
            </a:r>
            <a:r>
              <a:rPr lang="en-US" sz="2400" b="1" dirty="0" smtClean="0">
                <a:solidFill>
                  <a:srgbClr val="CC3300"/>
                </a:solidFill>
                <a:latin typeface="Calibri" pitchFamily="34" charset="0"/>
                <a:cs typeface="Calibri" pitchFamily="34" charset="0"/>
              </a:rPr>
              <a:t>evidence</a:t>
            </a:r>
            <a:r>
              <a:rPr lang="en-US" sz="2400" dirty="0" smtClean="0">
                <a:latin typeface="Calibri" pitchFamily="34" charset="0"/>
                <a:cs typeface="Calibri" pitchFamily="34" charset="0"/>
              </a:rPr>
              <a:t> to support your </a:t>
            </a:r>
            <a:r>
              <a:rPr lang="en-US" sz="2400" b="1" dirty="0" smtClean="0">
                <a:solidFill>
                  <a:srgbClr val="CC3300"/>
                </a:solidFill>
                <a:latin typeface="Calibri" pitchFamily="34" charset="0"/>
                <a:cs typeface="Calibri" pitchFamily="34" charset="0"/>
              </a:rPr>
              <a:t>explanations.</a:t>
            </a:r>
            <a:r>
              <a:rPr lang="en-US" sz="2400" dirty="0" smtClean="0">
                <a:latin typeface="Calibri" pitchFamily="34" charset="0"/>
                <a:cs typeface="Calibri" pitchFamily="34" charset="0"/>
              </a:rPr>
              <a:t> </a:t>
            </a:r>
          </a:p>
          <a:p>
            <a:pPr eaLnBrk="1" hangingPunct="1">
              <a:buFontTx/>
              <a:buNone/>
            </a:pPr>
            <a:r>
              <a:rPr lang="en-US" b="1" i="1" dirty="0" smtClean="0">
                <a:latin typeface="Calibri" pitchFamily="34" charset="0"/>
                <a:cs typeface="Calibri" pitchFamily="34" charset="0"/>
              </a:rPr>
              <a:t>Individual Performance</a:t>
            </a:r>
          </a:p>
          <a:p>
            <a:pPr marL="566738" indent="-457200" eaLnBrk="1" hangingPunct="1">
              <a:buFont typeface="+mj-lt"/>
              <a:buAutoNum type="arabicPeriod" startAt="6"/>
            </a:pPr>
            <a:r>
              <a:rPr lang="en-US" sz="2500" dirty="0">
                <a:latin typeface="Calibri" pitchFamily="34" charset="0"/>
                <a:cs typeface="Calibri" pitchFamily="34" charset="0"/>
              </a:rPr>
              <a:t>Write in your </a:t>
            </a:r>
            <a:r>
              <a:rPr lang="en-US" sz="2400" dirty="0" smtClean="0">
                <a:latin typeface="Calibri" pitchFamily="34" charset="0"/>
                <a:cs typeface="Calibri" pitchFamily="34" charset="0"/>
              </a:rPr>
              <a:t>journal, or on note paper, your </a:t>
            </a:r>
            <a:r>
              <a:rPr lang="en-US" sz="2400" b="1" dirty="0" smtClean="0">
                <a:solidFill>
                  <a:srgbClr val="CC3300"/>
                </a:solidFill>
                <a:latin typeface="Calibri" pitchFamily="34" charset="0"/>
                <a:cs typeface="Calibri" pitchFamily="34" charset="0"/>
              </a:rPr>
              <a:t>explanation </a:t>
            </a:r>
            <a:r>
              <a:rPr lang="en-US" sz="2400" dirty="0" smtClean="0">
                <a:latin typeface="Calibri" pitchFamily="34" charset="0"/>
                <a:cs typeface="Calibri" pitchFamily="34" charset="0"/>
              </a:rPr>
              <a:t>that may be used to explain this phenomena to others.  Include </a:t>
            </a:r>
            <a:r>
              <a:rPr lang="en-US" sz="2400" b="1" dirty="0" smtClean="0">
                <a:solidFill>
                  <a:srgbClr val="CC3300"/>
                </a:solidFill>
                <a:latin typeface="Calibri" pitchFamily="34" charset="0"/>
                <a:cs typeface="Calibri" pitchFamily="34" charset="0"/>
              </a:rPr>
              <a:t>evidence</a:t>
            </a:r>
            <a:r>
              <a:rPr lang="en-US" sz="2400" dirty="0" smtClean="0">
                <a:latin typeface="Calibri" pitchFamily="34" charset="0"/>
                <a:cs typeface="Calibri" pitchFamily="34" charset="0"/>
              </a:rPr>
              <a:t> to support your </a:t>
            </a:r>
            <a:r>
              <a:rPr lang="en-US" sz="2400" b="1" dirty="0" smtClean="0">
                <a:solidFill>
                  <a:srgbClr val="CC3300"/>
                </a:solidFill>
                <a:latin typeface="Calibri" pitchFamily="34" charset="0"/>
                <a:cs typeface="Calibri" pitchFamily="34" charset="0"/>
              </a:rPr>
              <a:t>explanation </a:t>
            </a:r>
            <a:r>
              <a:rPr lang="en-US" sz="2400" dirty="0" smtClean="0">
                <a:latin typeface="Calibri" pitchFamily="34" charset="0"/>
                <a:cs typeface="Calibri" pitchFamily="34" charset="0"/>
              </a:rPr>
              <a:t>for how the paper floats slowly to the ground and </a:t>
            </a:r>
            <a:r>
              <a:rPr lang="en-US" sz="2400" b="1" dirty="0" smtClean="0">
                <a:solidFill>
                  <a:srgbClr val="CC3300"/>
                </a:solidFill>
                <a:latin typeface="Calibri" pitchFamily="34" charset="0"/>
                <a:cs typeface="Calibri" pitchFamily="34" charset="0"/>
              </a:rPr>
              <a:t>develop a model </a:t>
            </a:r>
            <a:r>
              <a:rPr lang="en-US" sz="2400" dirty="0" smtClean="0">
                <a:latin typeface="Calibri" pitchFamily="34" charset="0"/>
                <a:cs typeface="Calibri" pitchFamily="34" charset="0"/>
              </a:rPr>
              <a:t>to communicate your </a:t>
            </a:r>
            <a:r>
              <a:rPr lang="en-US" sz="2400" b="1" dirty="0" smtClean="0">
                <a:solidFill>
                  <a:srgbClr val="CC3300"/>
                </a:solidFill>
                <a:latin typeface="Calibri" pitchFamily="34" charset="0"/>
                <a:cs typeface="Calibri" pitchFamily="34" charset="0"/>
              </a:rPr>
              <a:t>explanation. </a:t>
            </a:r>
          </a:p>
          <a:p>
            <a:pPr>
              <a:buNone/>
            </a:pPr>
            <a:r>
              <a:rPr lang="en-US" b="1" i="1" dirty="0" smtClean="0">
                <a:latin typeface="Calibri" pitchFamily="34" charset="0"/>
                <a:cs typeface="Calibri" pitchFamily="34" charset="0"/>
              </a:rPr>
              <a:t>Group Discussion </a:t>
            </a:r>
          </a:p>
          <a:p>
            <a:pPr>
              <a:buNone/>
            </a:pPr>
            <a:r>
              <a:rPr lang="en-US" b="1" i="1" dirty="0" smtClean="0">
                <a:latin typeface="Calibri" pitchFamily="34" charset="0"/>
                <a:cs typeface="Calibri" pitchFamily="34" charset="0"/>
              </a:rPr>
              <a:t>Reflection</a:t>
            </a:r>
          </a:p>
          <a:p>
            <a:pPr marL="566738" indent="-457200">
              <a:buFont typeface="+mj-lt"/>
              <a:buAutoNum type="arabicPeriod" startAt="7"/>
            </a:pPr>
            <a:r>
              <a:rPr lang="en-US" sz="2500" dirty="0" smtClean="0">
                <a:latin typeface="Calibri" pitchFamily="34" charset="0"/>
                <a:cs typeface="Calibri" pitchFamily="34" charset="0"/>
              </a:rPr>
              <a:t>Reflect </a:t>
            </a:r>
            <a:r>
              <a:rPr lang="en-US" sz="2500" dirty="0">
                <a:latin typeface="Calibri" pitchFamily="34" charset="0"/>
                <a:cs typeface="Calibri" pitchFamily="34" charset="0"/>
              </a:rPr>
              <a:t>on </a:t>
            </a:r>
            <a:r>
              <a:rPr lang="en-US" sz="2400" dirty="0" smtClean="0">
                <a:latin typeface="Calibri" pitchFamily="34" charset="0"/>
                <a:cs typeface="Calibri" pitchFamily="34" charset="0"/>
              </a:rPr>
              <a:t>the Core ideas that help you make sense of how to maximize float time.</a:t>
            </a:r>
          </a:p>
        </p:txBody>
      </p:sp>
    </p:spTree>
    <p:extLst>
      <p:ext uri="{BB962C8B-B14F-4D97-AF65-F5344CB8AC3E}">
        <p14:creationId xmlns:p14="http://schemas.microsoft.com/office/powerpoint/2010/main" val="147217811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8636000" cy="6350000"/>
          </a:xfrm>
          <a:prstGeom prst="rect">
            <a:avLst/>
          </a:prstGeom>
        </p:spPr>
      </p:pic>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27710"/>
            <a:ext cx="2590799" cy="603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655972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075" y="1390650"/>
            <a:ext cx="7181850" cy="407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7710"/>
            <a:ext cx="2590799" cy="603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79547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3-Management</a:t>
            </a:r>
            <a:endParaRPr lang="en-US" dirty="0"/>
          </a:p>
        </p:txBody>
      </p:sp>
      <p:sp>
        <p:nvSpPr>
          <p:cNvPr id="3" name="Content Placeholder 2"/>
          <p:cNvSpPr>
            <a:spLocks noGrp="1"/>
          </p:cNvSpPr>
          <p:nvPr>
            <p:ph idx="1"/>
          </p:nvPr>
        </p:nvSpPr>
        <p:spPr/>
        <p:txBody>
          <a:bodyPr/>
          <a:lstStyle/>
          <a:p>
            <a:r>
              <a:rPr lang="en-US" dirty="0" smtClean="0"/>
              <a:t>I just don’t have the time to get this all done.</a:t>
            </a:r>
          </a:p>
          <a:p>
            <a:endParaRPr lang="en-US" dirty="0"/>
          </a:p>
          <a:p>
            <a:r>
              <a:rPr lang="en-US" dirty="0"/>
              <a:t>“This is awful.”</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7710"/>
            <a:ext cx="2590799" cy="603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4196238" y="3048000"/>
            <a:ext cx="2396807" cy="2576512"/>
          </a:xfrm>
          <a:prstGeom prst="rect">
            <a:avLst/>
          </a:prstGeom>
          <a:noFill/>
        </p:spPr>
      </p:pic>
    </p:spTree>
    <p:extLst>
      <p:ext uri="{BB962C8B-B14F-4D97-AF65-F5344CB8AC3E}">
        <p14:creationId xmlns:p14="http://schemas.microsoft.com/office/powerpoint/2010/main" val="5530490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09600"/>
            <a:ext cx="7809266" cy="5711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27710"/>
            <a:ext cx="2590799" cy="603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09609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soon are we supposed to be implemented?</a:t>
            </a:r>
            <a:endParaRPr lang="en-US" dirty="0"/>
          </a:p>
        </p:txBody>
      </p:sp>
      <p:sp>
        <p:nvSpPr>
          <p:cNvPr id="3" name="Content Placeholder 2"/>
          <p:cNvSpPr>
            <a:spLocks noGrp="1"/>
          </p:cNvSpPr>
          <p:nvPr>
            <p:ph idx="1"/>
          </p:nvPr>
        </p:nvSpPr>
        <p:spPr/>
        <p:txBody>
          <a:bodyPr/>
          <a:lstStyle/>
          <a:p>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7710"/>
            <a:ext cx="2590799" cy="603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209800"/>
            <a:ext cx="7631906"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77745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609849"/>
            <a:ext cx="3614737" cy="2495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066800" y="1295400"/>
            <a:ext cx="7024744" cy="1143000"/>
          </a:xfrm>
        </p:spPr>
        <p:txBody>
          <a:bodyPr>
            <a:normAutofit fontScale="90000"/>
          </a:bodyPr>
          <a:lstStyle/>
          <a:p>
            <a:r>
              <a:rPr lang="en-US" dirty="0" smtClean="0"/>
              <a:t>How do we know when we have accomplished implementation?</a:t>
            </a:r>
            <a:endParaRPr lang="en-US" dirty="0"/>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27710"/>
            <a:ext cx="2590799" cy="603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0" name="Picture 2" descr="C:\Users\mcerny\AppData\Local\Microsoft\Windows\Temporary Internet Files\Content.IE5\GL2DXXU5\MP900442395[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139" y="2609850"/>
            <a:ext cx="3743325" cy="2495550"/>
          </a:xfrm>
          <a:prstGeom prst="rect">
            <a:avLst/>
          </a:prstGeom>
          <a:noFill/>
          <a:extLst>
            <a:ext uri="{909E8E84-426E-40dd-AFC4-6F175D3DCCD1}">
              <a14:hiddenFill xmlns:a14="http://schemas.microsoft.com/office/drawing/2010/main">
                <a:solidFill>
                  <a:srgbClr val="FFFFFF"/>
                </a:solidFill>
              </a14:hiddenFill>
            </a:ext>
          </a:extLst>
        </p:spPr>
      </p:pic>
      <p:pic>
        <p:nvPicPr>
          <p:cNvPr id="22532" name="Picture 4" descr="C:\Users\mcerny\AppData\Local\Microsoft\Windows\Temporary Internet Files\Content.IE5\A4A4GK0G\MC900434826[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4419600"/>
            <a:ext cx="1828572" cy="1828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75612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Potential Measures of science Performance:</a:t>
            </a:r>
            <a:endParaRPr lang="en-US" dirty="0"/>
          </a:p>
        </p:txBody>
      </p:sp>
      <p:sp>
        <p:nvSpPr>
          <p:cNvPr id="3" name="Content Placeholder 2"/>
          <p:cNvSpPr>
            <a:spLocks noGrp="1"/>
          </p:cNvSpPr>
          <p:nvPr>
            <p:ph idx="1"/>
          </p:nvPr>
        </p:nvSpPr>
        <p:spPr/>
        <p:txBody>
          <a:bodyPr/>
          <a:lstStyle/>
          <a:p>
            <a:r>
              <a:rPr lang="en-US" dirty="0" smtClean="0"/>
              <a:t>Formatives</a:t>
            </a:r>
          </a:p>
          <a:p>
            <a:r>
              <a:rPr lang="en-US" dirty="0" smtClean="0"/>
              <a:t>Graduation rate</a:t>
            </a:r>
          </a:p>
          <a:p>
            <a:r>
              <a:rPr lang="en-US" dirty="0" smtClean="0"/>
              <a:t>STEM related careers/jobs</a:t>
            </a:r>
          </a:p>
          <a:p>
            <a:r>
              <a:rPr lang="en-US" dirty="0" smtClean="0"/>
              <a:t>State exams tracking same students</a:t>
            </a:r>
          </a:p>
          <a:p>
            <a:r>
              <a:rPr lang="en-US" dirty="0" smtClean="0"/>
              <a:t>???</a:t>
            </a:r>
          </a:p>
          <a:p>
            <a:endParaRPr lang="en-US" dirty="0" smtClean="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7710"/>
            <a:ext cx="2590799" cy="603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22104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981200"/>
            <a:ext cx="7024744" cy="1143000"/>
          </a:xfrm>
        </p:spPr>
        <p:txBody>
          <a:bodyPr>
            <a:normAutofit fontScale="90000"/>
          </a:bodyPr>
          <a:lstStyle/>
          <a:p>
            <a:r>
              <a:rPr lang="en-US" dirty="0" smtClean="0"/>
              <a:t>How can we prepare our students to be successful on the unknown assessment?</a:t>
            </a:r>
            <a:endParaRPr lang="en-US" dirty="0"/>
          </a:p>
        </p:txBody>
      </p:sp>
      <p:sp>
        <p:nvSpPr>
          <p:cNvPr id="3" name="Content Placeholder 2"/>
          <p:cNvSpPr>
            <a:spLocks noGrp="1"/>
          </p:cNvSpPr>
          <p:nvPr>
            <p:ph idx="1"/>
          </p:nvPr>
        </p:nvSpPr>
        <p:spPr>
          <a:xfrm>
            <a:off x="995082" y="3810000"/>
            <a:ext cx="6777317" cy="1943548"/>
          </a:xfrm>
        </p:spPr>
        <p:txBody>
          <a:bodyPr/>
          <a:lstStyle/>
          <a:p>
            <a:r>
              <a:rPr lang="en-US" b="1" dirty="0" smtClean="0"/>
              <a:t>Mastery</a:t>
            </a:r>
            <a:r>
              <a:rPr lang="en-US" dirty="0" smtClean="0"/>
              <a:t> of performance expectations</a:t>
            </a:r>
          </a:p>
          <a:p>
            <a:r>
              <a:rPr lang="en-US" b="1" dirty="0" smtClean="0"/>
              <a:t>Mastery </a:t>
            </a:r>
            <a:r>
              <a:rPr lang="en-US" dirty="0" smtClean="0"/>
              <a:t>of engineering practices</a:t>
            </a:r>
          </a:p>
          <a:p>
            <a:r>
              <a:rPr lang="en-US" b="1" dirty="0" smtClean="0"/>
              <a:t>Mastery</a:t>
            </a:r>
            <a:r>
              <a:rPr lang="en-US" dirty="0" smtClean="0"/>
              <a:t> of crosscutting concepts</a:t>
            </a:r>
          </a:p>
          <a:p>
            <a:r>
              <a:rPr lang="en-US" b="1" dirty="0" smtClean="0"/>
              <a:t>Application</a:t>
            </a:r>
            <a:r>
              <a:rPr lang="en-US" dirty="0" smtClean="0"/>
              <a:t> of learned material</a:t>
            </a:r>
          </a:p>
          <a:p>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7710"/>
            <a:ext cx="2590799" cy="603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57756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4-Consequence	</a:t>
            </a:r>
            <a:endParaRPr lang="en-US" dirty="0"/>
          </a:p>
        </p:txBody>
      </p:sp>
      <p:sp>
        <p:nvSpPr>
          <p:cNvPr id="3" name="Content Placeholder 2"/>
          <p:cNvSpPr>
            <a:spLocks noGrp="1"/>
          </p:cNvSpPr>
          <p:nvPr>
            <p:ph idx="1"/>
          </p:nvPr>
        </p:nvSpPr>
        <p:spPr/>
        <p:txBody>
          <a:bodyPr/>
          <a:lstStyle/>
          <a:p>
            <a:r>
              <a:rPr lang="en-US" dirty="0" smtClean="0"/>
              <a:t>I would like to excite my colleagues/students about their part in this program.</a:t>
            </a:r>
          </a:p>
          <a:p>
            <a:endParaRPr lang="en-US" dirty="0"/>
          </a:p>
          <a:p>
            <a:r>
              <a:rPr lang="en-US" dirty="0"/>
              <a:t>“How Can I help?”</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7710"/>
            <a:ext cx="2590799" cy="603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200px-Flo_from_Progressive_Insurance"/>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352800"/>
            <a:ext cx="2439670" cy="2262187"/>
          </a:xfrm>
          <a:prstGeom prst="rect">
            <a:avLst/>
          </a:prstGeom>
          <a:noFill/>
          <a:ln>
            <a:noFill/>
          </a:ln>
        </p:spPr>
      </p:pic>
    </p:spTree>
    <p:extLst>
      <p:ext uri="{BB962C8B-B14F-4D97-AF65-F5344CB8AC3E}">
        <p14:creationId xmlns:p14="http://schemas.microsoft.com/office/powerpoint/2010/main" val="29463172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can we fit Science into the day?</a:t>
            </a:r>
            <a:endParaRPr lang="en-US" dirty="0"/>
          </a:p>
        </p:txBody>
      </p:sp>
      <p:sp>
        <p:nvSpPr>
          <p:cNvPr id="3" name="Content Placeholder 2"/>
          <p:cNvSpPr>
            <a:spLocks noGrp="1"/>
          </p:cNvSpPr>
          <p:nvPr>
            <p:ph idx="1"/>
          </p:nvPr>
        </p:nvSpPr>
        <p:spPr/>
        <p:txBody>
          <a:bodyPr/>
          <a:lstStyle/>
          <a:p>
            <a:endParaRPr lang="en-US" dirty="0"/>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7710"/>
            <a:ext cx="2590799" cy="603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590800"/>
            <a:ext cx="4057650" cy="3743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rot="18755136">
            <a:off x="1295399" y="3264599"/>
            <a:ext cx="3437159" cy="830997"/>
          </a:xfrm>
          <a:prstGeom prst="rect">
            <a:avLst/>
          </a:prstGeom>
          <a:noFill/>
        </p:spPr>
        <p:txBody>
          <a:bodyPr wrap="none" rtlCol="0">
            <a:spAutoFit/>
          </a:bodyPr>
          <a:lstStyle/>
          <a:p>
            <a:r>
              <a:rPr lang="en-US" sz="4800" dirty="0" smtClean="0"/>
              <a:t>Integration</a:t>
            </a:r>
            <a:endParaRPr lang="en-US" sz="4800" dirty="0"/>
          </a:p>
        </p:txBody>
      </p:sp>
    </p:spTree>
    <p:extLst>
      <p:ext uri="{BB962C8B-B14F-4D97-AF65-F5344CB8AC3E}">
        <p14:creationId xmlns:p14="http://schemas.microsoft.com/office/powerpoint/2010/main" val="20162104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938" y="809625"/>
            <a:ext cx="7096125"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27710"/>
            <a:ext cx="2590799" cy="603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0072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8636000" cy="6350000"/>
          </a:xfrm>
          <a:prstGeom prst="rect">
            <a:avLst/>
          </a:prstGeom>
        </p:spPr>
      </p:pic>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27710"/>
            <a:ext cx="2590799" cy="603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9882301"/>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Stage 5-Collaboration</a:t>
            </a:r>
            <a:endParaRPr lang="en-US" dirty="0"/>
          </a:p>
        </p:txBody>
      </p:sp>
      <p:sp>
        <p:nvSpPr>
          <p:cNvPr id="3" name="Content Placeholder 2"/>
          <p:cNvSpPr>
            <a:spLocks noGrp="1"/>
          </p:cNvSpPr>
          <p:nvPr>
            <p:ph idx="1"/>
          </p:nvPr>
        </p:nvSpPr>
        <p:spPr>
          <a:xfrm>
            <a:off x="1043492" y="2323653"/>
            <a:ext cx="6777317" cy="1290014"/>
          </a:xfrm>
        </p:spPr>
        <p:txBody>
          <a:bodyPr/>
          <a:lstStyle/>
          <a:p>
            <a:r>
              <a:rPr lang="en-US" dirty="0" smtClean="0"/>
              <a:t>We need to coordinate our delivery better, share ideas and </a:t>
            </a:r>
          </a:p>
          <a:p>
            <a:pPr marL="68580" indent="0">
              <a:buNone/>
            </a:pPr>
            <a:r>
              <a:rPr lang="en-US" dirty="0"/>
              <a:t>	</a:t>
            </a:r>
            <a:r>
              <a:rPr lang="en-US" dirty="0" smtClean="0"/>
              <a:t>“team” it.</a:t>
            </a:r>
            <a:endParaRPr lang="en-US" dirty="0"/>
          </a:p>
          <a:p>
            <a:pPr marL="68580" indent="0">
              <a:buNone/>
            </a:pP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7710"/>
            <a:ext cx="2590799" cy="603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descr="C:\Users\mcerny\AppData\Local\Microsoft\Windows\Temporary Internet Files\Content.IE5\AX28ZVVP\MP90040681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3800" y="3352800"/>
            <a:ext cx="4135582" cy="2818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49170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 6-Refocusing</a:t>
            </a:r>
          </a:p>
        </p:txBody>
      </p:sp>
      <p:pic>
        <p:nvPicPr>
          <p:cNvPr id="3" name="Picture 2" descr="Parsons1"/>
          <p:cNvPicPr/>
          <p:nvPr/>
        </p:nvPicPr>
        <p:blipFill>
          <a:blip r:embed="rId3">
            <a:extLst>
              <a:ext uri="{28A0092B-C50C-407E-A947-70E740481C1C}">
                <a14:useLocalDpi xmlns:a14="http://schemas.microsoft.com/office/drawing/2010/main" val="0"/>
              </a:ext>
            </a:extLst>
          </a:blip>
          <a:srcRect/>
          <a:stretch>
            <a:fillRect/>
          </a:stretch>
        </p:blipFill>
        <p:spPr bwMode="auto">
          <a:xfrm>
            <a:off x="5299089" y="3581400"/>
            <a:ext cx="2131695" cy="2133600"/>
          </a:xfrm>
          <a:prstGeom prst="rect">
            <a:avLst/>
          </a:prstGeom>
          <a:noFill/>
          <a:ln>
            <a:noFill/>
          </a:ln>
        </p:spPr>
      </p:pic>
      <p:sp>
        <p:nvSpPr>
          <p:cNvPr id="4" name="Rectangle 3"/>
          <p:cNvSpPr/>
          <p:nvPr/>
        </p:nvSpPr>
        <p:spPr>
          <a:xfrm>
            <a:off x="990600" y="2812011"/>
            <a:ext cx="4572000" cy="1077218"/>
          </a:xfrm>
          <a:prstGeom prst="rect">
            <a:avLst/>
          </a:prstGeom>
        </p:spPr>
        <p:txBody>
          <a:bodyPr>
            <a:spAutoFit/>
          </a:bodyPr>
          <a:lstStyle/>
          <a:p>
            <a:r>
              <a:rPr lang="en-US" sz="3200" dirty="0"/>
              <a:t>“I know everything </a:t>
            </a:r>
            <a:r>
              <a:rPr lang="en-US" sz="3200" dirty="0" smtClean="0"/>
              <a:t>there </a:t>
            </a:r>
            <a:r>
              <a:rPr lang="en-US" sz="3200" dirty="0"/>
              <a:t>is to know.”</a:t>
            </a: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27710"/>
            <a:ext cx="2590799" cy="603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16716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838200"/>
            <a:ext cx="7024744" cy="570464"/>
          </a:xfrm>
        </p:spPr>
        <p:txBody>
          <a:bodyPr>
            <a:normAutofit fontScale="90000"/>
          </a:bodyPr>
          <a:lstStyle/>
          <a:p>
            <a:r>
              <a:rPr lang="en-US" dirty="0" smtClean="0"/>
              <a:t>Resources:</a:t>
            </a:r>
            <a:endParaRPr lang="en-US" dirty="0"/>
          </a:p>
        </p:txBody>
      </p:sp>
      <p:sp>
        <p:nvSpPr>
          <p:cNvPr id="3" name="Content Placeholder 2"/>
          <p:cNvSpPr>
            <a:spLocks noGrp="1"/>
          </p:cNvSpPr>
          <p:nvPr>
            <p:ph idx="1"/>
          </p:nvPr>
        </p:nvSpPr>
        <p:spPr>
          <a:xfrm>
            <a:off x="1008529" y="1447800"/>
            <a:ext cx="6777317" cy="3924748"/>
          </a:xfrm>
        </p:spPr>
        <p:txBody>
          <a:bodyPr>
            <a:normAutofit fontScale="92500" lnSpcReduction="10000"/>
          </a:bodyPr>
          <a:lstStyle/>
          <a:p>
            <a:r>
              <a:rPr lang="en-US" dirty="0" smtClean="0"/>
              <a:t>Sign journal with your google email.</a:t>
            </a:r>
          </a:p>
          <a:p>
            <a:r>
              <a:rPr lang="en-US" dirty="0" smtClean="0"/>
              <a:t>Standards document-Nextgenscience.org</a:t>
            </a:r>
          </a:p>
          <a:p>
            <a:r>
              <a:rPr lang="en-US" dirty="0" smtClean="0"/>
              <a:t>KSDE-community.ksde.org</a:t>
            </a:r>
            <a:endParaRPr lang="en-US" dirty="0"/>
          </a:p>
          <a:p>
            <a:pPr lvl="1">
              <a:buFont typeface="Wingdings" panose="05000000000000000000" pitchFamily="2" charset="2"/>
              <a:buChar char="Ø"/>
            </a:pPr>
            <a:r>
              <a:rPr lang="en-US" dirty="0" smtClean="0"/>
              <a:t>KSDE Science Apps page</a:t>
            </a:r>
            <a:endParaRPr lang="en-US" dirty="0"/>
          </a:p>
          <a:p>
            <a:pPr lvl="1">
              <a:buFont typeface="Wingdings" panose="05000000000000000000" pitchFamily="2" charset="2"/>
              <a:buChar char="Ø"/>
            </a:pPr>
            <a:r>
              <a:rPr lang="en-US" dirty="0" smtClean="0"/>
              <a:t>KSDE Summer Academies</a:t>
            </a:r>
            <a:endParaRPr lang="en-US" dirty="0"/>
          </a:p>
          <a:p>
            <a:r>
              <a:rPr lang="en-US" dirty="0" smtClean="0"/>
              <a:t>District Implementation Plan</a:t>
            </a:r>
          </a:p>
          <a:p>
            <a:r>
              <a:rPr lang="en-US" dirty="0" smtClean="0"/>
              <a:t>Kansas Association of Teachers of Science-KATS.org</a:t>
            </a:r>
          </a:p>
          <a:p>
            <a:r>
              <a:rPr lang="en-US" dirty="0" smtClean="0"/>
              <a:t>National Science Teachers Association-NSTA.org</a:t>
            </a:r>
          </a:p>
          <a:p>
            <a:r>
              <a:rPr lang="en-US" dirty="0" smtClean="0"/>
              <a:t>Learning Forward-Learningforwardkansas.org</a:t>
            </a:r>
          </a:p>
          <a:p>
            <a:endParaRPr lang="en-US" dirty="0"/>
          </a:p>
          <a:p>
            <a:endParaRPr lang="en-US" dirty="0" smtClean="0"/>
          </a:p>
          <a:p>
            <a:endParaRPr lang="en-US" dirty="0"/>
          </a:p>
          <a:p>
            <a:endParaRPr lang="en-US" dirty="0" smtClean="0"/>
          </a:p>
          <a:p>
            <a:endParaRPr lang="en-US" dirty="0"/>
          </a:p>
          <a:p>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7710"/>
            <a:ext cx="2590799" cy="603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40867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of a lesson written for the New Science Standards</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7710"/>
            <a:ext cx="2590799" cy="603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2" name="Picture 2">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2286000"/>
            <a:ext cx="3248026" cy="3941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31880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1981200"/>
            <a:ext cx="3299910" cy="1143000"/>
          </a:xfrm>
        </p:spPr>
        <p:txBody>
          <a:bodyPr>
            <a:normAutofit fontScale="90000"/>
          </a:bodyPr>
          <a:lstStyle/>
          <a:p>
            <a:r>
              <a:rPr lang="en-US" dirty="0" smtClean="0"/>
              <a:t>Mary </a:t>
            </a:r>
            <a:r>
              <a:rPr lang="en-US" dirty="0" err="1" smtClean="0"/>
              <a:t>Cerny</a:t>
            </a:r>
            <a:r>
              <a:rPr lang="en-US" dirty="0" smtClean="0"/>
              <a:t>	</a:t>
            </a:r>
            <a:endParaRPr lang="en-US" dirty="0"/>
          </a:p>
        </p:txBody>
      </p:sp>
      <p:sp>
        <p:nvSpPr>
          <p:cNvPr id="3" name="Content Placeholder 2"/>
          <p:cNvSpPr>
            <a:spLocks noGrp="1"/>
          </p:cNvSpPr>
          <p:nvPr>
            <p:ph idx="1"/>
          </p:nvPr>
        </p:nvSpPr>
        <p:spPr>
          <a:xfrm>
            <a:off x="1981200" y="3581400"/>
            <a:ext cx="4684058" cy="800548"/>
          </a:xfrm>
        </p:spPr>
        <p:txBody>
          <a:bodyPr/>
          <a:lstStyle/>
          <a:p>
            <a:r>
              <a:rPr lang="en-US" dirty="0" smtClean="0">
                <a:hlinkClick r:id="rId3"/>
              </a:rPr>
              <a:t>marycerny77@gmail.com</a:t>
            </a:r>
            <a:endParaRPr lang="en-US" dirty="0" smtClean="0"/>
          </a:p>
          <a:p>
            <a:endParaRPr lang="en-US" dirty="0"/>
          </a:p>
          <a:p>
            <a:endParaRPr lang="en-US" dirty="0"/>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27710"/>
            <a:ext cx="2590799" cy="603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29999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7710"/>
            <a:ext cx="2590799" cy="603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7968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Outcomes: </a:t>
            </a:r>
            <a:endParaRPr lang="en-US" dirty="0"/>
          </a:p>
        </p:txBody>
      </p:sp>
      <p:sp>
        <p:nvSpPr>
          <p:cNvPr id="3" name="Content Placeholder 2"/>
          <p:cNvSpPr>
            <a:spLocks noGrp="1"/>
          </p:cNvSpPr>
          <p:nvPr>
            <p:ph idx="1"/>
          </p:nvPr>
        </p:nvSpPr>
        <p:spPr>
          <a:xfrm>
            <a:off x="1066800" y="2362200"/>
            <a:ext cx="7086600" cy="3733800"/>
          </a:xfrm>
        </p:spPr>
        <p:txBody>
          <a:bodyPr>
            <a:normAutofit/>
          </a:bodyPr>
          <a:lstStyle/>
          <a:p>
            <a:r>
              <a:rPr lang="en-US" dirty="0" smtClean="0"/>
              <a:t>1. Become aware of your vision for science in your setting.</a:t>
            </a:r>
          </a:p>
          <a:p>
            <a:r>
              <a:rPr lang="en-US" dirty="0" smtClean="0"/>
              <a:t>2. Figure out where you are personally in the process of implementation of the new science standards.</a:t>
            </a:r>
          </a:p>
          <a:p>
            <a:r>
              <a:rPr lang="en-US" dirty="0" smtClean="0"/>
              <a:t>3. Build a stronger understanding of how the standards will look in your setting.</a:t>
            </a:r>
          </a:p>
          <a:p>
            <a:r>
              <a:rPr lang="en-US" dirty="0" smtClean="0"/>
              <a:t>4. Gain more knowledge of what integration means.</a:t>
            </a:r>
          </a:p>
          <a:p>
            <a:pPr>
              <a:buFont typeface="Courier New" panose="02070309020205020404" pitchFamily="49" charset="0"/>
              <a:buChar char="o"/>
            </a:pPr>
            <a:endParaRPr lang="en-US" dirty="0"/>
          </a:p>
          <a:p>
            <a:pPr>
              <a:buFont typeface="Courier New" panose="02070309020205020404" pitchFamily="49" charset="0"/>
              <a:buChar char="o"/>
            </a:pPr>
            <a:endParaRPr lang="en-US" dirty="0" smtClean="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7710"/>
            <a:ext cx="2590799" cy="603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673877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213" y="742950"/>
            <a:ext cx="7267575" cy="537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27710"/>
            <a:ext cx="2590799" cy="603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9103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975" y="800100"/>
            <a:ext cx="7258050"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27710"/>
            <a:ext cx="2590799" cy="603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6298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Kansas State’s Vision</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209800"/>
            <a:ext cx="68580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27710"/>
            <a:ext cx="2590799" cy="603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3241015"/>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POLL_EMBED_ID" val="69347e87-352f-43fa-aa00-b0358e12e160"/>
  <p:tag name="__PE_ORIG_SIZE" val="500"/>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POLL_EMBED_ID" val="ebc6c609-a883-4010-ad03-65d851cf713e"/>
  <p:tag name="__PE_ORIG_SIZE" val="500"/>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POLL_EMBED_ID" val="91256c6e-0116-4188-a10a-c2e46bed21ac"/>
  <p:tag name="__PE_ORIG_SIZE" val="500"/>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POLL_EMBED_ID" val="230057e6-f527-4928-8db2-df1fd3a9f728"/>
  <p:tag name="__PE_ORIG_SIZE" val="500"/>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1529</TotalTime>
  <Words>2735</Words>
  <Application>Microsoft Macintosh PowerPoint</Application>
  <PresentationFormat>On-screen Show (4:3)</PresentationFormat>
  <Paragraphs>362</Paragraphs>
  <Slides>55</Slides>
  <Notes>40</Notes>
  <HiddenSlides>0</HiddenSlides>
  <MMClips>0</MMClips>
  <ScaleCrop>false</ScaleCrop>
  <HeadingPairs>
    <vt:vector size="4" baseType="variant">
      <vt:variant>
        <vt:lpstr>Theme</vt:lpstr>
      </vt:variant>
      <vt:variant>
        <vt:i4>3</vt:i4>
      </vt:variant>
      <vt:variant>
        <vt:lpstr>Slide Titles</vt:lpstr>
      </vt:variant>
      <vt:variant>
        <vt:i4>55</vt:i4>
      </vt:variant>
    </vt:vector>
  </HeadingPairs>
  <TitlesOfParts>
    <vt:vector size="58" baseType="lpstr">
      <vt:lpstr>Austin</vt:lpstr>
      <vt:lpstr>Office Theme</vt:lpstr>
      <vt:lpstr>1_Office Theme</vt:lpstr>
      <vt:lpstr>Next Generation Science Standards</vt:lpstr>
      <vt:lpstr>PowerPoint Presentation</vt:lpstr>
      <vt:lpstr>PowerPoint Presentation</vt:lpstr>
      <vt:lpstr>PowerPoint Presentation</vt:lpstr>
      <vt:lpstr>PowerPoint Presentation</vt:lpstr>
      <vt:lpstr>Presentation Outcomes: </vt:lpstr>
      <vt:lpstr>PowerPoint Presentation</vt:lpstr>
      <vt:lpstr>PowerPoint Presentation</vt:lpstr>
      <vt:lpstr>Kansas State’s Vision</vt:lpstr>
      <vt:lpstr>Who should be concerned about the standards?</vt:lpstr>
      <vt:lpstr>Define Your Vision for Science in your setting.</vt:lpstr>
      <vt:lpstr>How does your vision effect other stakeholders in your community?</vt:lpstr>
      <vt:lpstr>Stages of concern about new science standards:</vt:lpstr>
      <vt:lpstr>Stage 1-Information</vt:lpstr>
      <vt:lpstr>How do I read the new standards?</vt:lpstr>
      <vt:lpstr>Shift 1:</vt:lpstr>
      <vt:lpstr>Shift 2:</vt:lpstr>
      <vt:lpstr>8 Science and Engineering Practices</vt:lpstr>
      <vt:lpstr>PowerPoint Presentation</vt:lpstr>
      <vt:lpstr>PowerPoint Presentation</vt:lpstr>
      <vt:lpstr>Shift 3:</vt:lpstr>
      <vt:lpstr>PowerPoint Presentation</vt:lpstr>
      <vt:lpstr>PowerPoint Presentation</vt:lpstr>
      <vt:lpstr>Shift 4:</vt:lpstr>
      <vt:lpstr>Shift 5:</vt:lpstr>
      <vt:lpstr>PowerPoint Presentation</vt:lpstr>
      <vt:lpstr>Shift 6:</vt:lpstr>
      <vt:lpstr>Shift 7:</vt:lpstr>
      <vt:lpstr>Back to your Vision</vt:lpstr>
      <vt:lpstr>Stage 2-Personal</vt:lpstr>
      <vt:lpstr>PowerPoint Presentation</vt:lpstr>
      <vt:lpstr>What do these standards look like in the classroom?</vt:lpstr>
      <vt:lpstr>PowerPoint Presentation</vt:lpstr>
      <vt:lpstr>What do these standards look like in the classroom?</vt:lpstr>
      <vt:lpstr>Science and Engineering Practices</vt:lpstr>
      <vt:lpstr>PowerPoint Presentation</vt:lpstr>
      <vt:lpstr>PowerPoint Presentation</vt:lpstr>
      <vt:lpstr>Performance:  Developing Models to Support Explanations          </vt:lpstr>
      <vt:lpstr>Performance:  Developing Models to Support Explanations          </vt:lpstr>
      <vt:lpstr>PowerPoint Presentation</vt:lpstr>
      <vt:lpstr>Stage 3-Management</vt:lpstr>
      <vt:lpstr>PowerPoint Presentation</vt:lpstr>
      <vt:lpstr>How soon are we supposed to be implemented?</vt:lpstr>
      <vt:lpstr>How do we know when we have accomplished implementation?</vt:lpstr>
      <vt:lpstr>Potential Measures of science Performance:</vt:lpstr>
      <vt:lpstr>How can we prepare our students to be successful on the unknown assessment?</vt:lpstr>
      <vt:lpstr>Stage 4-Consequence </vt:lpstr>
      <vt:lpstr>How can we fit Science into the day?</vt:lpstr>
      <vt:lpstr>PowerPoint Presentation</vt:lpstr>
      <vt:lpstr>Stage 5-Collaboration</vt:lpstr>
      <vt:lpstr>Stage 6-Refocusing</vt:lpstr>
      <vt:lpstr>Resources:</vt:lpstr>
      <vt:lpstr>Example of a lesson written for the New Science Standards</vt:lpstr>
      <vt:lpstr>Mary Cerny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Next Generation Science Standards</dc:title>
  <dc:creator>mcerny</dc:creator>
  <cp:lastModifiedBy>USD 308 Hutchinson Public Schools</cp:lastModifiedBy>
  <cp:revision>51</cp:revision>
  <dcterms:created xsi:type="dcterms:W3CDTF">2014-04-05T22:25:48Z</dcterms:created>
  <dcterms:modified xsi:type="dcterms:W3CDTF">2014-04-08T21:29:47Z</dcterms:modified>
</cp:coreProperties>
</file>