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8" r:id="rId3"/>
    <p:sldId id="535" r:id="rId4"/>
    <p:sldId id="536" r:id="rId5"/>
    <p:sldId id="533" r:id="rId6"/>
    <p:sldId id="537" r:id="rId7"/>
    <p:sldId id="285" r:id="rId8"/>
    <p:sldId id="287" r:id="rId9"/>
    <p:sldId id="292" r:id="rId10"/>
    <p:sldId id="371" r:id="rId11"/>
    <p:sldId id="301" r:id="rId12"/>
    <p:sldId id="439" r:id="rId13"/>
    <p:sldId id="540" r:id="rId14"/>
    <p:sldId id="472" r:id="rId15"/>
    <p:sldId id="538" r:id="rId16"/>
    <p:sldId id="288" r:id="rId17"/>
    <p:sldId id="488" r:id="rId18"/>
    <p:sldId id="496" r:id="rId19"/>
    <p:sldId id="493" r:id="rId20"/>
    <p:sldId id="532" r:id="rId21"/>
    <p:sldId id="502" r:id="rId22"/>
    <p:sldId id="539" r:id="rId23"/>
    <p:sldId id="541" r:id="rId24"/>
    <p:sldId id="542" r:id="rId25"/>
    <p:sldId id="543" r:id="rId26"/>
    <p:sldId id="497" r:id="rId27"/>
    <p:sldId id="49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8472D5-85E1-F645-9A57-3CA6938B654F}">
          <p14:sldIdLst>
            <p14:sldId id="256"/>
            <p14:sldId id="258"/>
            <p14:sldId id="535"/>
            <p14:sldId id="536"/>
            <p14:sldId id="533"/>
            <p14:sldId id="537"/>
            <p14:sldId id="285"/>
            <p14:sldId id="287"/>
            <p14:sldId id="292"/>
            <p14:sldId id="371"/>
            <p14:sldId id="301"/>
            <p14:sldId id="439"/>
            <p14:sldId id="540"/>
            <p14:sldId id="472"/>
            <p14:sldId id="538"/>
            <p14:sldId id="288"/>
            <p14:sldId id="488"/>
            <p14:sldId id="496"/>
            <p14:sldId id="493"/>
            <p14:sldId id="532"/>
            <p14:sldId id="502"/>
            <p14:sldId id="539"/>
            <p14:sldId id="541"/>
            <p14:sldId id="542"/>
            <p14:sldId id="543"/>
            <p14:sldId id="497"/>
            <p14:sldId id="4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23"/>
    <a:srgbClr val="F7DE1F"/>
    <a:srgbClr val="F7C025"/>
    <a:srgbClr val="ACF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6" autoAdjust="0"/>
    <p:restoredTop sz="98691" autoAdjust="0"/>
  </p:normalViewPr>
  <p:slideViewPr>
    <p:cSldViewPr snapToGrid="0" snapToObjects="1">
      <p:cViewPr>
        <p:scale>
          <a:sx n="60" d="100"/>
          <a:sy n="60" d="100"/>
        </p:scale>
        <p:origin x="-72" y="-10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F357E-0E12-A040-B4FF-573AC07FA243}" type="doc">
      <dgm:prSet loTypeId="urn:microsoft.com/office/officeart/2005/8/layout/radial4" loCatId="" qsTypeId="urn:microsoft.com/office/officeart/2005/8/quickstyle/3D3" qsCatId="3D" csTypeId="urn:microsoft.com/office/officeart/2005/8/colors/colorful1" csCatId="colorful" phldr="1"/>
      <dgm:spPr/>
      <dgm:t>
        <a:bodyPr/>
        <a:lstStyle/>
        <a:p>
          <a:endParaRPr lang="en-US"/>
        </a:p>
      </dgm:t>
    </dgm:pt>
    <dgm:pt modelId="{5C4BB215-96B6-C845-AAD3-1600709D9FDB}">
      <dgm:prSet phldrT="[Text]"/>
      <dgm:spPr/>
      <dgm:t>
        <a:bodyPr/>
        <a:lstStyle/>
        <a:p>
          <a:endParaRPr lang="en-US" dirty="0"/>
        </a:p>
      </dgm:t>
    </dgm:pt>
    <dgm:pt modelId="{9FB6B99F-CDA2-2749-BA97-AE889415799D}" type="parTrans" cxnId="{7E307C83-764F-0344-9B9B-742E3C729B4D}">
      <dgm:prSet/>
      <dgm:spPr/>
      <dgm:t>
        <a:bodyPr/>
        <a:lstStyle/>
        <a:p>
          <a:endParaRPr lang="en-US"/>
        </a:p>
      </dgm:t>
    </dgm:pt>
    <dgm:pt modelId="{3D9CAD8D-3C53-894E-83DF-F1D6BC62EE7C}" type="sibTrans" cxnId="{7E307C83-764F-0344-9B9B-742E3C729B4D}">
      <dgm:prSet/>
      <dgm:spPr/>
      <dgm:t>
        <a:bodyPr/>
        <a:lstStyle/>
        <a:p>
          <a:endParaRPr lang="en-US"/>
        </a:p>
      </dgm:t>
    </dgm:pt>
    <dgm:pt modelId="{E4B76151-88FE-BA47-8D6B-7B71E39F3C0E}">
      <dgm:prSet phldrT="[Text]" custT="1"/>
      <dgm:spPr/>
      <dgm:t>
        <a:bodyPr/>
        <a:lstStyle/>
        <a:p>
          <a:r>
            <a:rPr lang="en-US" sz="1800" b="1" dirty="0" smtClean="0"/>
            <a:t>Stakeholder Feedback Diagnostic</a:t>
          </a:r>
          <a:endParaRPr lang="en-US" sz="1800" b="1" dirty="0"/>
        </a:p>
      </dgm:t>
    </dgm:pt>
    <dgm:pt modelId="{7A223230-D3A4-8C4E-9315-729F9F95035A}" type="parTrans" cxnId="{77BD0DB0-D0B0-7B49-91A0-4B405490B16B}">
      <dgm:prSet/>
      <dgm:spPr/>
      <dgm:t>
        <a:bodyPr/>
        <a:lstStyle/>
        <a:p>
          <a:endParaRPr lang="en-US"/>
        </a:p>
      </dgm:t>
    </dgm:pt>
    <dgm:pt modelId="{C2C25EF3-8F90-2B41-9B63-C791BDCE0A1F}" type="sibTrans" cxnId="{77BD0DB0-D0B0-7B49-91A0-4B405490B16B}">
      <dgm:prSet/>
      <dgm:spPr/>
      <dgm:t>
        <a:bodyPr/>
        <a:lstStyle/>
        <a:p>
          <a:endParaRPr lang="en-US"/>
        </a:p>
      </dgm:t>
    </dgm:pt>
    <dgm:pt modelId="{42D0575A-843A-9B4E-9CC5-E4EB36B36B6F}">
      <dgm:prSet phldrT="[Text]" custT="1"/>
      <dgm:spPr/>
      <dgm:t>
        <a:bodyPr/>
        <a:lstStyle/>
        <a:p>
          <a:r>
            <a:rPr lang="en-US" sz="2000" b="1" dirty="0" smtClean="0"/>
            <a:t>Assurances</a:t>
          </a:r>
          <a:endParaRPr lang="en-US" sz="2000" b="1" dirty="0"/>
        </a:p>
      </dgm:t>
    </dgm:pt>
    <dgm:pt modelId="{1941FB69-7808-A745-AFA7-1DA7138CA1A2}" type="parTrans" cxnId="{A66812CB-4B33-3942-8358-9390E5357669}">
      <dgm:prSet/>
      <dgm:spPr/>
      <dgm:t>
        <a:bodyPr/>
        <a:lstStyle/>
        <a:p>
          <a:endParaRPr lang="en-US"/>
        </a:p>
      </dgm:t>
    </dgm:pt>
    <dgm:pt modelId="{C865C086-C13B-D241-AD04-BE11968D373F}" type="sibTrans" cxnId="{A66812CB-4B33-3942-8358-9390E5357669}">
      <dgm:prSet/>
      <dgm:spPr/>
      <dgm:t>
        <a:bodyPr/>
        <a:lstStyle/>
        <a:p>
          <a:endParaRPr lang="en-US"/>
        </a:p>
      </dgm:t>
    </dgm:pt>
    <dgm:pt modelId="{25D79F0F-4AE8-E84F-A856-A38E747BEAC8}">
      <dgm:prSet custT="1"/>
      <dgm:spPr/>
      <dgm:t>
        <a:bodyPr/>
        <a:lstStyle/>
        <a:p>
          <a:r>
            <a:rPr lang="en-US" sz="1800" b="1" dirty="0" smtClean="0"/>
            <a:t>Improvement Plan</a:t>
          </a:r>
          <a:endParaRPr lang="en-US" sz="1800" b="1" dirty="0"/>
        </a:p>
      </dgm:t>
    </dgm:pt>
    <dgm:pt modelId="{29CA7137-F0BA-5D48-8BD4-A2F8E68938E5}" type="parTrans" cxnId="{9BF61810-920B-474B-B5BA-09E42B49BFC7}">
      <dgm:prSet/>
      <dgm:spPr/>
      <dgm:t>
        <a:bodyPr/>
        <a:lstStyle/>
        <a:p>
          <a:endParaRPr lang="en-US"/>
        </a:p>
      </dgm:t>
    </dgm:pt>
    <dgm:pt modelId="{84697908-46A1-144F-83DE-AE8965087FA1}" type="sibTrans" cxnId="{9BF61810-920B-474B-B5BA-09E42B49BFC7}">
      <dgm:prSet/>
      <dgm:spPr/>
      <dgm:t>
        <a:bodyPr/>
        <a:lstStyle/>
        <a:p>
          <a:endParaRPr lang="en-US"/>
        </a:p>
      </dgm:t>
    </dgm:pt>
    <dgm:pt modelId="{A9EC79AC-5BBA-5046-9FF0-C9044F24A76E}">
      <dgm:prSet custT="1"/>
      <dgm:spPr/>
      <dgm:t>
        <a:bodyPr/>
        <a:lstStyle/>
        <a:p>
          <a:r>
            <a:rPr lang="en-US" sz="1800" b="1" dirty="0" smtClean="0"/>
            <a:t>Student Performance Diagnostic</a:t>
          </a:r>
          <a:endParaRPr lang="en-US" sz="1800" b="1" dirty="0"/>
        </a:p>
      </dgm:t>
    </dgm:pt>
    <dgm:pt modelId="{FA7017AF-100C-E540-A894-AE8F481AEE97}" type="parTrans" cxnId="{3F298427-7E03-3C46-8B44-701986E49081}">
      <dgm:prSet/>
      <dgm:spPr/>
      <dgm:t>
        <a:bodyPr/>
        <a:lstStyle/>
        <a:p>
          <a:endParaRPr lang="en-US"/>
        </a:p>
      </dgm:t>
    </dgm:pt>
    <dgm:pt modelId="{834A4100-142C-D74D-98F2-E827BCFCE6B0}" type="sibTrans" cxnId="{3F298427-7E03-3C46-8B44-701986E49081}">
      <dgm:prSet/>
      <dgm:spPr/>
      <dgm:t>
        <a:bodyPr/>
        <a:lstStyle/>
        <a:p>
          <a:endParaRPr lang="en-US"/>
        </a:p>
      </dgm:t>
    </dgm:pt>
    <dgm:pt modelId="{9864BAAC-F6A8-B54C-8162-15F1FA180151}">
      <dgm:prSet custT="1"/>
      <dgm:spPr/>
      <dgm:t>
        <a:bodyPr/>
        <a:lstStyle/>
        <a:p>
          <a:r>
            <a:rPr lang="en-US" sz="2000" b="1" dirty="0" smtClean="0"/>
            <a:t>Self Assessment</a:t>
          </a:r>
          <a:endParaRPr lang="en-US" sz="2000" b="1" dirty="0"/>
        </a:p>
      </dgm:t>
    </dgm:pt>
    <dgm:pt modelId="{89639521-5F57-E04D-8BA1-9B0C9438CAED}" type="parTrans" cxnId="{94A94413-378F-C946-A3EB-CA9A7178F536}">
      <dgm:prSet/>
      <dgm:spPr/>
      <dgm:t>
        <a:bodyPr/>
        <a:lstStyle/>
        <a:p>
          <a:endParaRPr lang="en-US"/>
        </a:p>
      </dgm:t>
    </dgm:pt>
    <dgm:pt modelId="{A0DCEB98-8B42-8242-841A-FF17B1F62035}" type="sibTrans" cxnId="{94A94413-378F-C946-A3EB-CA9A7178F536}">
      <dgm:prSet/>
      <dgm:spPr/>
      <dgm:t>
        <a:bodyPr/>
        <a:lstStyle/>
        <a:p>
          <a:endParaRPr lang="en-US"/>
        </a:p>
      </dgm:t>
    </dgm:pt>
    <dgm:pt modelId="{C9A95430-68C0-1648-A5EC-709F6FAE3178}">
      <dgm:prSet custT="1"/>
      <dgm:spPr/>
      <dgm:t>
        <a:bodyPr/>
        <a:lstStyle/>
        <a:p>
          <a:r>
            <a:rPr lang="en-US" sz="2000" b="1" dirty="0" smtClean="0"/>
            <a:t>Executive </a:t>
          </a:r>
        </a:p>
        <a:p>
          <a:r>
            <a:rPr lang="en-US" sz="2000" b="1" dirty="0" smtClean="0"/>
            <a:t>Summary</a:t>
          </a:r>
          <a:endParaRPr lang="en-US" sz="2000" b="1" dirty="0"/>
        </a:p>
      </dgm:t>
    </dgm:pt>
    <dgm:pt modelId="{D2AAA54C-F299-8348-BEFD-A79160F7688F}" type="parTrans" cxnId="{17C51C58-B047-9440-978F-C61C3695069E}">
      <dgm:prSet/>
      <dgm:spPr/>
      <dgm:t>
        <a:bodyPr/>
        <a:lstStyle/>
        <a:p>
          <a:endParaRPr lang="en-US"/>
        </a:p>
      </dgm:t>
    </dgm:pt>
    <dgm:pt modelId="{D4AFF7E0-E944-9D47-ACB0-84D9B4D1ABFC}" type="sibTrans" cxnId="{17C51C58-B047-9440-978F-C61C3695069E}">
      <dgm:prSet/>
      <dgm:spPr/>
      <dgm:t>
        <a:bodyPr/>
        <a:lstStyle/>
        <a:p>
          <a:endParaRPr lang="en-US"/>
        </a:p>
      </dgm:t>
    </dgm:pt>
    <dgm:pt modelId="{4C275399-1040-4146-86E3-794C3B2E266A}" type="pres">
      <dgm:prSet presAssocID="{1BAF357E-0E12-A040-B4FF-573AC07FA243}" presName="cycle" presStyleCnt="0">
        <dgm:presLayoutVars>
          <dgm:chMax val="1"/>
          <dgm:dir/>
          <dgm:animLvl val="ctr"/>
          <dgm:resizeHandles val="exact"/>
        </dgm:presLayoutVars>
      </dgm:prSet>
      <dgm:spPr/>
      <dgm:t>
        <a:bodyPr/>
        <a:lstStyle/>
        <a:p>
          <a:endParaRPr lang="en-US"/>
        </a:p>
      </dgm:t>
    </dgm:pt>
    <dgm:pt modelId="{2878C5DB-542D-614D-9DCD-1CCB77932418}" type="pres">
      <dgm:prSet presAssocID="{5C4BB215-96B6-C845-AAD3-1600709D9FDB}" presName="centerShape" presStyleLbl="node0" presStyleIdx="0" presStyleCnt="1" custLinFactNeighborX="-283" custLinFactNeighborY="230"/>
      <dgm:spPr/>
      <dgm:t>
        <a:bodyPr/>
        <a:lstStyle/>
        <a:p>
          <a:endParaRPr lang="en-US"/>
        </a:p>
      </dgm:t>
    </dgm:pt>
    <dgm:pt modelId="{654F30B6-DBD0-9D49-A178-DF7354A9CC37}" type="pres">
      <dgm:prSet presAssocID="{29CA7137-F0BA-5D48-8BD4-A2F8E68938E5}" presName="parTrans" presStyleLbl="bgSibTrans2D1" presStyleIdx="0" presStyleCnt="6"/>
      <dgm:spPr/>
      <dgm:t>
        <a:bodyPr/>
        <a:lstStyle/>
        <a:p>
          <a:endParaRPr lang="en-US"/>
        </a:p>
      </dgm:t>
    </dgm:pt>
    <dgm:pt modelId="{DE58D9C5-6313-B448-B947-48469F97DB9C}" type="pres">
      <dgm:prSet presAssocID="{25D79F0F-4AE8-E84F-A856-A38E747BEAC8}" presName="node" presStyleLbl="node1" presStyleIdx="0" presStyleCnt="6">
        <dgm:presLayoutVars>
          <dgm:bulletEnabled val="1"/>
        </dgm:presLayoutVars>
      </dgm:prSet>
      <dgm:spPr/>
      <dgm:t>
        <a:bodyPr/>
        <a:lstStyle/>
        <a:p>
          <a:endParaRPr lang="en-US"/>
        </a:p>
      </dgm:t>
    </dgm:pt>
    <dgm:pt modelId="{73C5496D-6FC5-9B4A-8BDE-E98AA4E9089F}" type="pres">
      <dgm:prSet presAssocID="{FA7017AF-100C-E540-A894-AE8F481AEE97}" presName="parTrans" presStyleLbl="bgSibTrans2D1" presStyleIdx="1" presStyleCnt="6"/>
      <dgm:spPr/>
      <dgm:t>
        <a:bodyPr/>
        <a:lstStyle/>
        <a:p>
          <a:endParaRPr lang="en-US"/>
        </a:p>
      </dgm:t>
    </dgm:pt>
    <dgm:pt modelId="{96FBFCBA-3821-7049-A3CE-FFFE578C35FB}" type="pres">
      <dgm:prSet presAssocID="{A9EC79AC-5BBA-5046-9FF0-C9044F24A76E}" presName="node" presStyleLbl="node1" presStyleIdx="1" presStyleCnt="6">
        <dgm:presLayoutVars>
          <dgm:bulletEnabled val="1"/>
        </dgm:presLayoutVars>
      </dgm:prSet>
      <dgm:spPr/>
      <dgm:t>
        <a:bodyPr/>
        <a:lstStyle/>
        <a:p>
          <a:endParaRPr lang="en-US"/>
        </a:p>
      </dgm:t>
    </dgm:pt>
    <dgm:pt modelId="{3FD85A43-91F6-E941-8668-2986F91899D6}" type="pres">
      <dgm:prSet presAssocID="{89639521-5F57-E04D-8BA1-9B0C9438CAED}" presName="parTrans" presStyleLbl="bgSibTrans2D1" presStyleIdx="2" presStyleCnt="6"/>
      <dgm:spPr/>
      <dgm:t>
        <a:bodyPr/>
        <a:lstStyle/>
        <a:p>
          <a:endParaRPr lang="en-US"/>
        </a:p>
      </dgm:t>
    </dgm:pt>
    <dgm:pt modelId="{1CDE0BE3-3BA5-F24D-9399-83D6423A3EC4}" type="pres">
      <dgm:prSet presAssocID="{9864BAAC-F6A8-B54C-8162-15F1FA180151}" presName="node" presStyleLbl="node1" presStyleIdx="2" presStyleCnt="6">
        <dgm:presLayoutVars>
          <dgm:bulletEnabled val="1"/>
        </dgm:presLayoutVars>
      </dgm:prSet>
      <dgm:spPr/>
      <dgm:t>
        <a:bodyPr/>
        <a:lstStyle/>
        <a:p>
          <a:endParaRPr lang="en-US"/>
        </a:p>
      </dgm:t>
    </dgm:pt>
    <dgm:pt modelId="{5E0194C0-90A9-3445-B088-5000CB18C1C4}" type="pres">
      <dgm:prSet presAssocID="{D2AAA54C-F299-8348-BEFD-A79160F7688F}" presName="parTrans" presStyleLbl="bgSibTrans2D1" presStyleIdx="3" presStyleCnt="6"/>
      <dgm:spPr/>
      <dgm:t>
        <a:bodyPr/>
        <a:lstStyle/>
        <a:p>
          <a:endParaRPr lang="en-US"/>
        </a:p>
      </dgm:t>
    </dgm:pt>
    <dgm:pt modelId="{3708468F-683B-E54A-8CAD-CFED19A5D86B}" type="pres">
      <dgm:prSet presAssocID="{C9A95430-68C0-1648-A5EC-709F6FAE3178}" presName="node" presStyleLbl="node1" presStyleIdx="3" presStyleCnt="6">
        <dgm:presLayoutVars>
          <dgm:bulletEnabled val="1"/>
        </dgm:presLayoutVars>
      </dgm:prSet>
      <dgm:spPr/>
      <dgm:t>
        <a:bodyPr/>
        <a:lstStyle/>
        <a:p>
          <a:endParaRPr lang="en-US"/>
        </a:p>
      </dgm:t>
    </dgm:pt>
    <dgm:pt modelId="{762DDD13-8240-784D-8A7F-EA1ACF38CEF2}" type="pres">
      <dgm:prSet presAssocID="{7A223230-D3A4-8C4E-9315-729F9F95035A}" presName="parTrans" presStyleLbl="bgSibTrans2D1" presStyleIdx="4" presStyleCnt="6"/>
      <dgm:spPr/>
      <dgm:t>
        <a:bodyPr/>
        <a:lstStyle/>
        <a:p>
          <a:endParaRPr lang="en-US"/>
        </a:p>
      </dgm:t>
    </dgm:pt>
    <dgm:pt modelId="{2D151956-F5D5-994E-9C20-298908CA7674}" type="pres">
      <dgm:prSet presAssocID="{E4B76151-88FE-BA47-8D6B-7B71E39F3C0E}" presName="node" presStyleLbl="node1" presStyleIdx="4" presStyleCnt="6">
        <dgm:presLayoutVars>
          <dgm:bulletEnabled val="1"/>
        </dgm:presLayoutVars>
      </dgm:prSet>
      <dgm:spPr/>
      <dgm:t>
        <a:bodyPr/>
        <a:lstStyle/>
        <a:p>
          <a:endParaRPr lang="en-US"/>
        </a:p>
      </dgm:t>
    </dgm:pt>
    <dgm:pt modelId="{3E2E9DD4-2350-E149-BDE2-8BA135DE8D29}" type="pres">
      <dgm:prSet presAssocID="{1941FB69-7808-A745-AFA7-1DA7138CA1A2}" presName="parTrans" presStyleLbl="bgSibTrans2D1" presStyleIdx="5" presStyleCnt="6"/>
      <dgm:spPr/>
      <dgm:t>
        <a:bodyPr/>
        <a:lstStyle/>
        <a:p>
          <a:endParaRPr lang="en-US"/>
        </a:p>
      </dgm:t>
    </dgm:pt>
    <dgm:pt modelId="{384451D1-E844-3048-8EB8-A020B56674BE}" type="pres">
      <dgm:prSet presAssocID="{42D0575A-843A-9B4E-9CC5-E4EB36B36B6F}" presName="node" presStyleLbl="node1" presStyleIdx="5" presStyleCnt="6">
        <dgm:presLayoutVars>
          <dgm:bulletEnabled val="1"/>
        </dgm:presLayoutVars>
      </dgm:prSet>
      <dgm:spPr/>
      <dgm:t>
        <a:bodyPr/>
        <a:lstStyle/>
        <a:p>
          <a:endParaRPr lang="en-US"/>
        </a:p>
      </dgm:t>
    </dgm:pt>
  </dgm:ptLst>
  <dgm:cxnLst>
    <dgm:cxn modelId="{ACFCA1AE-0525-2C4E-B0D2-B2428E83205B}" type="presOf" srcId="{5C4BB215-96B6-C845-AAD3-1600709D9FDB}" destId="{2878C5DB-542D-614D-9DCD-1CCB77932418}" srcOrd="0" destOrd="0" presId="urn:microsoft.com/office/officeart/2005/8/layout/radial4"/>
    <dgm:cxn modelId="{37080F8C-8F6C-B74A-AB31-106ADF8E7421}" type="presOf" srcId="{1BAF357E-0E12-A040-B4FF-573AC07FA243}" destId="{4C275399-1040-4146-86E3-794C3B2E266A}" srcOrd="0" destOrd="0" presId="urn:microsoft.com/office/officeart/2005/8/layout/radial4"/>
    <dgm:cxn modelId="{22D443A4-25D2-9F46-82CE-1BE828E113C8}" type="presOf" srcId="{C9A95430-68C0-1648-A5EC-709F6FAE3178}" destId="{3708468F-683B-E54A-8CAD-CFED19A5D86B}" srcOrd="0" destOrd="0" presId="urn:microsoft.com/office/officeart/2005/8/layout/radial4"/>
    <dgm:cxn modelId="{DAAD02F5-E898-7E4F-B8A1-6343F1059D53}" type="presOf" srcId="{7A223230-D3A4-8C4E-9315-729F9F95035A}" destId="{762DDD13-8240-784D-8A7F-EA1ACF38CEF2}" srcOrd="0" destOrd="0" presId="urn:microsoft.com/office/officeart/2005/8/layout/radial4"/>
    <dgm:cxn modelId="{6B882B6A-233E-A64B-B51E-72EC97D48BB2}" type="presOf" srcId="{1941FB69-7808-A745-AFA7-1DA7138CA1A2}" destId="{3E2E9DD4-2350-E149-BDE2-8BA135DE8D29}" srcOrd="0" destOrd="0" presId="urn:microsoft.com/office/officeart/2005/8/layout/radial4"/>
    <dgm:cxn modelId="{9BF61810-920B-474B-B5BA-09E42B49BFC7}" srcId="{5C4BB215-96B6-C845-AAD3-1600709D9FDB}" destId="{25D79F0F-4AE8-E84F-A856-A38E747BEAC8}" srcOrd="0" destOrd="0" parTransId="{29CA7137-F0BA-5D48-8BD4-A2F8E68938E5}" sibTransId="{84697908-46A1-144F-83DE-AE8965087FA1}"/>
    <dgm:cxn modelId="{7E307C83-764F-0344-9B9B-742E3C729B4D}" srcId="{1BAF357E-0E12-A040-B4FF-573AC07FA243}" destId="{5C4BB215-96B6-C845-AAD3-1600709D9FDB}" srcOrd="0" destOrd="0" parTransId="{9FB6B99F-CDA2-2749-BA97-AE889415799D}" sibTransId="{3D9CAD8D-3C53-894E-83DF-F1D6BC62EE7C}"/>
    <dgm:cxn modelId="{79975118-326C-E44E-8192-2D6680ABA8E1}" type="presOf" srcId="{E4B76151-88FE-BA47-8D6B-7B71E39F3C0E}" destId="{2D151956-F5D5-994E-9C20-298908CA7674}" srcOrd="0" destOrd="0" presId="urn:microsoft.com/office/officeart/2005/8/layout/radial4"/>
    <dgm:cxn modelId="{A36FE1A4-7950-684A-8AC6-A7C514706D67}" type="presOf" srcId="{FA7017AF-100C-E540-A894-AE8F481AEE97}" destId="{73C5496D-6FC5-9B4A-8BDE-E98AA4E9089F}" srcOrd="0" destOrd="0" presId="urn:microsoft.com/office/officeart/2005/8/layout/radial4"/>
    <dgm:cxn modelId="{72B9BDB3-775D-064C-A22F-D7A7A65BD6D7}" type="presOf" srcId="{9864BAAC-F6A8-B54C-8162-15F1FA180151}" destId="{1CDE0BE3-3BA5-F24D-9399-83D6423A3EC4}" srcOrd="0" destOrd="0" presId="urn:microsoft.com/office/officeart/2005/8/layout/radial4"/>
    <dgm:cxn modelId="{56749E53-1D22-FC4C-A24F-E061F9EC3413}" type="presOf" srcId="{89639521-5F57-E04D-8BA1-9B0C9438CAED}" destId="{3FD85A43-91F6-E941-8668-2986F91899D6}" srcOrd="0" destOrd="0" presId="urn:microsoft.com/office/officeart/2005/8/layout/radial4"/>
    <dgm:cxn modelId="{54FB33B0-6C32-3943-8E0A-E83D79A4EE4C}" type="presOf" srcId="{42D0575A-843A-9B4E-9CC5-E4EB36B36B6F}" destId="{384451D1-E844-3048-8EB8-A020B56674BE}" srcOrd="0" destOrd="0" presId="urn:microsoft.com/office/officeart/2005/8/layout/radial4"/>
    <dgm:cxn modelId="{94A94413-378F-C946-A3EB-CA9A7178F536}" srcId="{5C4BB215-96B6-C845-AAD3-1600709D9FDB}" destId="{9864BAAC-F6A8-B54C-8162-15F1FA180151}" srcOrd="2" destOrd="0" parTransId="{89639521-5F57-E04D-8BA1-9B0C9438CAED}" sibTransId="{A0DCEB98-8B42-8242-841A-FF17B1F62035}"/>
    <dgm:cxn modelId="{D7FCDA0C-1D62-3446-A258-B888C7A42A4C}" type="presOf" srcId="{25D79F0F-4AE8-E84F-A856-A38E747BEAC8}" destId="{DE58D9C5-6313-B448-B947-48469F97DB9C}" srcOrd="0" destOrd="0" presId="urn:microsoft.com/office/officeart/2005/8/layout/radial4"/>
    <dgm:cxn modelId="{A66812CB-4B33-3942-8358-9390E5357669}" srcId="{5C4BB215-96B6-C845-AAD3-1600709D9FDB}" destId="{42D0575A-843A-9B4E-9CC5-E4EB36B36B6F}" srcOrd="5" destOrd="0" parTransId="{1941FB69-7808-A745-AFA7-1DA7138CA1A2}" sibTransId="{C865C086-C13B-D241-AD04-BE11968D373F}"/>
    <dgm:cxn modelId="{DC041D73-AC54-F949-8E24-1BAD82F712E6}" type="presOf" srcId="{29CA7137-F0BA-5D48-8BD4-A2F8E68938E5}" destId="{654F30B6-DBD0-9D49-A178-DF7354A9CC37}" srcOrd="0" destOrd="0" presId="urn:microsoft.com/office/officeart/2005/8/layout/radial4"/>
    <dgm:cxn modelId="{17C51C58-B047-9440-978F-C61C3695069E}" srcId="{5C4BB215-96B6-C845-AAD3-1600709D9FDB}" destId="{C9A95430-68C0-1648-A5EC-709F6FAE3178}" srcOrd="3" destOrd="0" parTransId="{D2AAA54C-F299-8348-BEFD-A79160F7688F}" sibTransId="{D4AFF7E0-E944-9D47-ACB0-84D9B4D1ABFC}"/>
    <dgm:cxn modelId="{3F298427-7E03-3C46-8B44-701986E49081}" srcId="{5C4BB215-96B6-C845-AAD3-1600709D9FDB}" destId="{A9EC79AC-5BBA-5046-9FF0-C9044F24A76E}" srcOrd="1" destOrd="0" parTransId="{FA7017AF-100C-E540-A894-AE8F481AEE97}" sibTransId="{834A4100-142C-D74D-98F2-E827BCFCE6B0}"/>
    <dgm:cxn modelId="{6E4E66A6-4E99-194F-9721-B75DFB7B6985}" type="presOf" srcId="{A9EC79AC-5BBA-5046-9FF0-C9044F24A76E}" destId="{96FBFCBA-3821-7049-A3CE-FFFE578C35FB}" srcOrd="0" destOrd="0" presId="urn:microsoft.com/office/officeart/2005/8/layout/radial4"/>
    <dgm:cxn modelId="{77BD0DB0-D0B0-7B49-91A0-4B405490B16B}" srcId="{5C4BB215-96B6-C845-AAD3-1600709D9FDB}" destId="{E4B76151-88FE-BA47-8D6B-7B71E39F3C0E}" srcOrd="4" destOrd="0" parTransId="{7A223230-D3A4-8C4E-9315-729F9F95035A}" sibTransId="{C2C25EF3-8F90-2B41-9B63-C791BDCE0A1F}"/>
    <dgm:cxn modelId="{606A1B5F-F548-A84D-AD9B-7E351D4C4D7A}" type="presOf" srcId="{D2AAA54C-F299-8348-BEFD-A79160F7688F}" destId="{5E0194C0-90A9-3445-B088-5000CB18C1C4}" srcOrd="0" destOrd="0" presId="urn:microsoft.com/office/officeart/2005/8/layout/radial4"/>
    <dgm:cxn modelId="{68D3377D-28C6-4D48-B185-282AA720290D}" type="presParOf" srcId="{4C275399-1040-4146-86E3-794C3B2E266A}" destId="{2878C5DB-542D-614D-9DCD-1CCB77932418}" srcOrd="0" destOrd="0" presId="urn:microsoft.com/office/officeart/2005/8/layout/radial4"/>
    <dgm:cxn modelId="{A5BEC803-CEB7-3E45-8E25-01757B530414}" type="presParOf" srcId="{4C275399-1040-4146-86E3-794C3B2E266A}" destId="{654F30B6-DBD0-9D49-A178-DF7354A9CC37}" srcOrd="1" destOrd="0" presId="urn:microsoft.com/office/officeart/2005/8/layout/radial4"/>
    <dgm:cxn modelId="{36B1C7AE-18C1-C740-BE1D-84CDE4D5EADB}" type="presParOf" srcId="{4C275399-1040-4146-86E3-794C3B2E266A}" destId="{DE58D9C5-6313-B448-B947-48469F97DB9C}" srcOrd="2" destOrd="0" presId="urn:microsoft.com/office/officeart/2005/8/layout/radial4"/>
    <dgm:cxn modelId="{0F5C6A65-FC72-B044-84D7-C7CEC9D79914}" type="presParOf" srcId="{4C275399-1040-4146-86E3-794C3B2E266A}" destId="{73C5496D-6FC5-9B4A-8BDE-E98AA4E9089F}" srcOrd="3" destOrd="0" presId="urn:microsoft.com/office/officeart/2005/8/layout/radial4"/>
    <dgm:cxn modelId="{D2F04A58-0582-514A-8A7D-12328845B08F}" type="presParOf" srcId="{4C275399-1040-4146-86E3-794C3B2E266A}" destId="{96FBFCBA-3821-7049-A3CE-FFFE578C35FB}" srcOrd="4" destOrd="0" presId="urn:microsoft.com/office/officeart/2005/8/layout/radial4"/>
    <dgm:cxn modelId="{41201D5F-F9D1-F34C-A769-27441634D21A}" type="presParOf" srcId="{4C275399-1040-4146-86E3-794C3B2E266A}" destId="{3FD85A43-91F6-E941-8668-2986F91899D6}" srcOrd="5" destOrd="0" presId="urn:microsoft.com/office/officeart/2005/8/layout/radial4"/>
    <dgm:cxn modelId="{B333A17D-E81B-FF40-9086-46AE87788B17}" type="presParOf" srcId="{4C275399-1040-4146-86E3-794C3B2E266A}" destId="{1CDE0BE3-3BA5-F24D-9399-83D6423A3EC4}" srcOrd="6" destOrd="0" presId="urn:microsoft.com/office/officeart/2005/8/layout/radial4"/>
    <dgm:cxn modelId="{2D5BC4B1-DB27-9440-B3DA-B73E96D0E709}" type="presParOf" srcId="{4C275399-1040-4146-86E3-794C3B2E266A}" destId="{5E0194C0-90A9-3445-B088-5000CB18C1C4}" srcOrd="7" destOrd="0" presId="urn:microsoft.com/office/officeart/2005/8/layout/radial4"/>
    <dgm:cxn modelId="{F622626A-10B8-E344-BD43-24657C6A68E3}" type="presParOf" srcId="{4C275399-1040-4146-86E3-794C3B2E266A}" destId="{3708468F-683B-E54A-8CAD-CFED19A5D86B}" srcOrd="8" destOrd="0" presId="urn:microsoft.com/office/officeart/2005/8/layout/radial4"/>
    <dgm:cxn modelId="{28DAFAFC-7FC5-7841-86AB-9458BD0484D2}" type="presParOf" srcId="{4C275399-1040-4146-86E3-794C3B2E266A}" destId="{762DDD13-8240-784D-8A7F-EA1ACF38CEF2}" srcOrd="9" destOrd="0" presId="urn:microsoft.com/office/officeart/2005/8/layout/radial4"/>
    <dgm:cxn modelId="{3A0997CF-3CDD-BD4E-A93D-8AE045CCCA8A}" type="presParOf" srcId="{4C275399-1040-4146-86E3-794C3B2E266A}" destId="{2D151956-F5D5-994E-9C20-298908CA7674}" srcOrd="10" destOrd="0" presId="urn:microsoft.com/office/officeart/2005/8/layout/radial4"/>
    <dgm:cxn modelId="{B27A1202-E2E3-D143-9BD4-8DCA13631545}" type="presParOf" srcId="{4C275399-1040-4146-86E3-794C3B2E266A}" destId="{3E2E9DD4-2350-E149-BDE2-8BA135DE8D29}" srcOrd="11" destOrd="0" presId="urn:microsoft.com/office/officeart/2005/8/layout/radial4"/>
    <dgm:cxn modelId="{9EBCC28E-F01C-9D48-8ED2-B753F14A70A4}" type="presParOf" srcId="{4C275399-1040-4146-86E3-794C3B2E266A}" destId="{384451D1-E844-3048-8EB8-A020B56674BE}"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5B679-AA01-314C-B904-9227D6B4EEB7}" type="doc">
      <dgm:prSet loTypeId="urn:microsoft.com/office/officeart/2005/8/layout/vProcess5" loCatId="" qsTypeId="urn:microsoft.com/office/officeart/2005/8/quickstyle/simple2" qsCatId="simple" csTypeId="urn:microsoft.com/office/officeart/2005/8/colors/colorful3" csCatId="colorful" phldr="1"/>
      <dgm:spPr/>
      <dgm:t>
        <a:bodyPr/>
        <a:lstStyle/>
        <a:p>
          <a:endParaRPr lang="en-US"/>
        </a:p>
      </dgm:t>
    </dgm:pt>
    <dgm:pt modelId="{AC88F795-13E8-8F4B-ABC8-ABA6D620A183}">
      <dgm:prSet phldrT="[Text]"/>
      <dgm:spPr/>
      <dgm:t>
        <a:bodyPr/>
        <a:lstStyle/>
        <a:p>
          <a:r>
            <a:rPr lang="en-US" b="1" dirty="0" smtClean="0"/>
            <a:t>Understand selection, use, analysis of assessments</a:t>
          </a:r>
          <a:endParaRPr lang="en-US" b="1" dirty="0"/>
        </a:p>
      </dgm:t>
    </dgm:pt>
    <dgm:pt modelId="{F0CE9E81-42D3-D34E-B6BA-0643C4872963}" type="parTrans" cxnId="{F01BE039-669E-144C-8A7E-0FD8E7CAFBB4}">
      <dgm:prSet/>
      <dgm:spPr/>
      <dgm:t>
        <a:bodyPr/>
        <a:lstStyle/>
        <a:p>
          <a:endParaRPr lang="en-US" b="1">
            <a:solidFill>
              <a:srgbClr val="000000"/>
            </a:solidFill>
          </a:endParaRPr>
        </a:p>
      </dgm:t>
    </dgm:pt>
    <dgm:pt modelId="{FE193A5B-1D07-F643-B537-FA577E76019E}" type="sibTrans" cxnId="{F01BE039-669E-144C-8A7E-0FD8E7CAFBB4}">
      <dgm:prSet>
        <dgm:style>
          <a:lnRef idx="0">
            <a:schemeClr val="accent2"/>
          </a:lnRef>
          <a:fillRef idx="3">
            <a:schemeClr val="accent2"/>
          </a:fillRef>
          <a:effectRef idx="3">
            <a:schemeClr val="accent2"/>
          </a:effectRef>
          <a:fontRef idx="minor">
            <a:schemeClr val="lt1"/>
          </a:fontRef>
        </dgm:style>
      </dgm:prSet>
      <dgm:spPr>
        <a:ln/>
      </dgm:spPr>
      <dgm:t>
        <a:bodyPr/>
        <a:lstStyle/>
        <a:p>
          <a:endParaRPr lang="en-US" b="1" dirty="0">
            <a:solidFill>
              <a:srgbClr val="000000"/>
            </a:solidFill>
          </a:endParaRPr>
        </a:p>
      </dgm:t>
    </dgm:pt>
    <dgm:pt modelId="{F78B41BC-AB96-0849-B212-526300023679}">
      <dgm:prSet phldrT="[Text]"/>
      <dgm:spPr/>
      <dgm:t>
        <a:bodyPr/>
        <a:lstStyle/>
        <a:p>
          <a:r>
            <a:rPr lang="en-US" b="1" dirty="0" smtClean="0"/>
            <a:t>Collect, analyze and report</a:t>
          </a:r>
          <a:endParaRPr lang="en-US" b="1" dirty="0"/>
        </a:p>
      </dgm:t>
    </dgm:pt>
    <dgm:pt modelId="{211EE655-5611-FB42-8AA3-A59437F2308F}" type="parTrans" cxnId="{785242EF-D6E2-5049-A9C7-E9FD5A8E41F7}">
      <dgm:prSet/>
      <dgm:spPr/>
      <dgm:t>
        <a:bodyPr/>
        <a:lstStyle/>
        <a:p>
          <a:endParaRPr lang="en-US" b="1">
            <a:solidFill>
              <a:srgbClr val="000000"/>
            </a:solidFill>
          </a:endParaRPr>
        </a:p>
      </dgm:t>
    </dgm:pt>
    <dgm:pt modelId="{13B3E066-EFBC-B84B-AB0B-223F79F51F5A}" type="sibTrans" cxnId="{785242EF-D6E2-5049-A9C7-E9FD5A8E41F7}">
      <dgm:prSet>
        <dgm:style>
          <a:lnRef idx="0">
            <a:schemeClr val="accent2"/>
          </a:lnRef>
          <a:fillRef idx="3">
            <a:schemeClr val="accent2"/>
          </a:fillRef>
          <a:effectRef idx="3">
            <a:schemeClr val="accent2"/>
          </a:effectRef>
          <a:fontRef idx="minor">
            <a:schemeClr val="lt1"/>
          </a:fontRef>
        </dgm:style>
      </dgm:prSet>
      <dgm:spPr>
        <a:ln/>
      </dgm:spPr>
      <dgm:t>
        <a:bodyPr/>
        <a:lstStyle/>
        <a:p>
          <a:endParaRPr lang="en-US" b="1" dirty="0">
            <a:solidFill>
              <a:srgbClr val="000000"/>
            </a:solidFill>
          </a:endParaRPr>
        </a:p>
      </dgm:t>
    </dgm:pt>
    <dgm:pt modelId="{6F44354F-066A-304A-8BAB-1261ABC30385}">
      <dgm:prSet phldrT="[Text]" phldr="1"/>
      <dgm:spPr/>
      <dgm:t>
        <a:bodyPr/>
        <a:lstStyle/>
        <a:p>
          <a:endParaRPr lang="en-US" b="1">
            <a:solidFill>
              <a:srgbClr val="000000"/>
            </a:solidFill>
          </a:endParaRPr>
        </a:p>
      </dgm:t>
    </dgm:pt>
    <dgm:pt modelId="{217D1C32-87B4-A741-BA73-000B3426362D}" type="parTrans" cxnId="{0C1A54EC-9A7E-4E44-B9C2-F229391DB981}">
      <dgm:prSet/>
      <dgm:spPr/>
      <dgm:t>
        <a:bodyPr/>
        <a:lstStyle/>
        <a:p>
          <a:endParaRPr lang="en-US" b="1">
            <a:solidFill>
              <a:srgbClr val="000000"/>
            </a:solidFill>
          </a:endParaRPr>
        </a:p>
      </dgm:t>
    </dgm:pt>
    <dgm:pt modelId="{4C0C4592-E689-6043-A17B-83DA31B97F14}" type="sibTrans" cxnId="{0C1A54EC-9A7E-4E44-B9C2-F229391DB981}">
      <dgm:prSet/>
      <dgm:spPr/>
      <dgm:t>
        <a:bodyPr/>
        <a:lstStyle/>
        <a:p>
          <a:endParaRPr lang="en-US" b="1">
            <a:solidFill>
              <a:srgbClr val="000000"/>
            </a:solidFill>
          </a:endParaRPr>
        </a:p>
      </dgm:t>
    </dgm:pt>
    <dgm:pt modelId="{9D6A60EB-216F-8546-813B-54E2006022B0}">
      <dgm:prSet phldrT="[Text]"/>
      <dgm:spPr/>
      <dgm:t>
        <a:bodyPr/>
        <a:lstStyle/>
        <a:p>
          <a:r>
            <a:rPr lang="en-US" b="1" dirty="0" smtClean="0"/>
            <a:t>Understand the Student Performance Diagnostic requirements</a:t>
          </a:r>
          <a:endParaRPr lang="en-US" b="1" dirty="0"/>
        </a:p>
      </dgm:t>
    </dgm:pt>
    <dgm:pt modelId="{9C4B6514-70E6-7942-B3FF-47D2CB1E4D91}" type="parTrans" cxnId="{69CA6DF0-42F0-0D4E-A328-1EDB21CB5A16}">
      <dgm:prSet/>
      <dgm:spPr/>
      <dgm:t>
        <a:bodyPr/>
        <a:lstStyle/>
        <a:p>
          <a:endParaRPr lang="en-US" b="1">
            <a:solidFill>
              <a:srgbClr val="000000"/>
            </a:solidFill>
          </a:endParaRPr>
        </a:p>
      </dgm:t>
    </dgm:pt>
    <dgm:pt modelId="{B069C9F5-726A-9849-8E6E-9181A956558D}" type="sibTrans" cxnId="{69CA6DF0-42F0-0D4E-A328-1EDB21CB5A16}">
      <dgm:prSet>
        <dgm:style>
          <a:lnRef idx="0">
            <a:schemeClr val="accent2"/>
          </a:lnRef>
          <a:fillRef idx="3">
            <a:schemeClr val="accent2"/>
          </a:fillRef>
          <a:effectRef idx="3">
            <a:schemeClr val="accent2"/>
          </a:effectRef>
          <a:fontRef idx="minor">
            <a:schemeClr val="lt1"/>
          </a:fontRef>
        </dgm:style>
      </dgm:prSet>
      <dgm:spPr>
        <a:ln/>
      </dgm:spPr>
      <dgm:t>
        <a:bodyPr/>
        <a:lstStyle/>
        <a:p>
          <a:endParaRPr lang="en-US" b="1" dirty="0">
            <a:solidFill>
              <a:srgbClr val="000000"/>
            </a:solidFill>
          </a:endParaRPr>
        </a:p>
      </dgm:t>
    </dgm:pt>
    <dgm:pt modelId="{A2475162-FAB9-E141-9832-9948B799CAFD}">
      <dgm:prSet phldrT="[Text]"/>
      <dgm:spPr/>
      <dgm:t>
        <a:bodyPr/>
        <a:lstStyle/>
        <a:p>
          <a:r>
            <a:rPr lang="en-US" b="1" dirty="0" smtClean="0"/>
            <a:t>Review Student Performance Evaluative Criteria</a:t>
          </a:r>
          <a:endParaRPr lang="en-US" b="1" dirty="0"/>
        </a:p>
      </dgm:t>
    </dgm:pt>
    <dgm:pt modelId="{B4C0D85C-CC2B-D249-9C33-6BD5E1C76FA8}" type="parTrans" cxnId="{63228737-8685-B44D-B07D-5BBB89B4D82F}">
      <dgm:prSet/>
      <dgm:spPr/>
      <dgm:t>
        <a:bodyPr/>
        <a:lstStyle/>
        <a:p>
          <a:endParaRPr lang="en-US" b="1">
            <a:solidFill>
              <a:srgbClr val="000000"/>
            </a:solidFill>
          </a:endParaRPr>
        </a:p>
      </dgm:t>
    </dgm:pt>
    <dgm:pt modelId="{20CF4AF8-286D-604A-8061-2C859CD2F65D}" type="sibTrans" cxnId="{63228737-8685-B44D-B07D-5BBB89B4D82F}">
      <dgm:prSet>
        <dgm:style>
          <a:lnRef idx="0">
            <a:schemeClr val="accent2"/>
          </a:lnRef>
          <a:fillRef idx="3">
            <a:schemeClr val="accent2"/>
          </a:fillRef>
          <a:effectRef idx="3">
            <a:schemeClr val="accent2"/>
          </a:effectRef>
          <a:fontRef idx="minor">
            <a:schemeClr val="lt1"/>
          </a:fontRef>
        </dgm:style>
      </dgm:prSet>
      <dgm:spPr>
        <a:ln/>
      </dgm:spPr>
      <dgm:t>
        <a:bodyPr/>
        <a:lstStyle/>
        <a:p>
          <a:endParaRPr lang="en-US" b="1" dirty="0">
            <a:solidFill>
              <a:srgbClr val="000000"/>
            </a:solidFill>
          </a:endParaRPr>
        </a:p>
      </dgm:t>
    </dgm:pt>
    <dgm:pt modelId="{25993107-E441-B840-95A9-3E2351ADC43E}">
      <dgm:prSet phldrT="[Text]"/>
      <dgm:spPr/>
      <dgm:t>
        <a:bodyPr/>
        <a:lstStyle/>
        <a:p>
          <a:r>
            <a:rPr lang="en-US" b="1" dirty="0" smtClean="0"/>
            <a:t>Complete Student Performance Diagnostic questions</a:t>
          </a:r>
          <a:endParaRPr lang="en-US" b="1" dirty="0"/>
        </a:p>
      </dgm:t>
    </dgm:pt>
    <dgm:pt modelId="{55C0DCBB-E659-AC43-80FB-3D4BC2A65D03}" type="parTrans" cxnId="{D10BE455-B935-B042-B10C-B6EE8CF8E84F}">
      <dgm:prSet/>
      <dgm:spPr/>
      <dgm:t>
        <a:bodyPr/>
        <a:lstStyle/>
        <a:p>
          <a:endParaRPr lang="en-US" b="1">
            <a:solidFill>
              <a:srgbClr val="000000"/>
            </a:solidFill>
          </a:endParaRPr>
        </a:p>
      </dgm:t>
    </dgm:pt>
    <dgm:pt modelId="{D02BC842-520C-C548-9F54-9683CB416CD9}" type="sibTrans" cxnId="{D10BE455-B935-B042-B10C-B6EE8CF8E84F}">
      <dgm:prSet/>
      <dgm:spPr/>
      <dgm:t>
        <a:bodyPr/>
        <a:lstStyle/>
        <a:p>
          <a:endParaRPr lang="en-US" b="1">
            <a:solidFill>
              <a:srgbClr val="000000"/>
            </a:solidFill>
          </a:endParaRPr>
        </a:p>
      </dgm:t>
    </dgm:pt>
    <dgm:pt modelId="{0BBD1B0B-4180-F148-AFB8-28C9B85F6070}" type="pres">
      <dgm:prSet presAssocID="{D535B679-AA01-314C-B904-9227D6B4EEB7}" presName="outerComposite" presStyleCnt="0">
        <dgm:presLayoutVars>
          <dgm:chMax val="5"/>
          <dgm:dir/>
          <dgm:resizeHandles val="exact"/>
        </dgm:presLayoutVars>
      </dgm:prSet>
      <dgm:spPr/>
      <dgm:t>
        <a:bodyPr/>
        <a:lstStyle/>
        <a:p>
          <a:endParaRPr lang="en-US"/>
        </a:p>
      </dgm:t>
    </dgm:pt>
    <dgm:pt modelId="{767E2BDB-5F0C-2845-B647-419E58D26634}" type="pres">
      <dgm:prSet presAssocID="{D535B679-AA01-314C-B904-9227D6B4EEB7}" presName="dummyMaxCanvas" presStyleCnt="0">
        <dgm:presLayoutVars/>
      </dgm:prSet>
      <dgm:spPr/>
    </dgm:pt>
    <dgm:pt modelId="{90EA8272-2F9D-AC40-8B78-385084555AB5}" type="pres">
      <dgm:prSet presAssocID="{D535B679-AA01-314C-B904-9227D6B4EEB7}" presName="FiveNodes_1" presStyleLbl="node1" presStyleIdx="0" presStyleCnt="5">
        <dgm:presLayoutVars>
          <dgm:bulletEnabled val="1"/>
        </dgm:presLayoutVars>
      </dgm:prSet>
      <dgm:spPr/>
      <dgm:t>
        <a:bodyPr/>
        <a:lstStyle/>
        <a:p>
          <a:endParaRPr lang="en-US"/>
        </a:p>
      </dgm:t>
    </dgm:pt>
    <dgm:pt modelId="{964348B8-F8A5-7040-B997-59096CF0C30B}" type="pres">
      <dgm:prSet presAssocID="{D535B679-AA01-314C-B904-9227D6B4EEB7}" presName="FiveNodes_2" presStyleLbl="node1" presStyleIdx="1" presStyleCnt="5">
        <dgm:presLayoutVars>
          <dgm:bulletEnabled val="1"/>
        </dgm:presLayoutVars>
      </dgm:prSet>
      <dgm:spPr/>
      <dgm:t>
        <a:bodyPr/>
        <a:lstStyle/>
        <a:p>
          <a:endParaRPr lang="en-US"/>
        </a:p>
      </dgm:t>
    </dgm:pt>
    <dgm:pt modelId="{CBF6FFEB-3752-C248-AEB3-5EE8A3153968}" type="pres">
      <dgm:prSet presAssocID="{D535B679-AA01-314C-B904-9227D6B4EEB7}" presName="FiveNodes_3" presStyleLbl="node1" presStyleIdx="2" presStyleCnt="5">
        <dgm:presLayoutVars>
          <dgm:bulletEnabled val="1"/>
        </dgm:presLayoutVars>
      </dgm:prSet>
      <dgm:spPr/>
      <dgm:t>
        <a:bodyPr/>
        <a:lstStyle/>
        <a:p>
          <a:endParaRPr lang="en-US"/>
        </a:p>
      </dgm:t>
    </dgm:pt>
    <dgm:pt modelId="{916356A6-80E7-3A49-B8D7-128CCA05268A}" type="pres">
      <dgm:prSet presAssocID="{D535B679-AA01-314C-B904-9227D6B4EEB7}" presName="FiveNodes_4" presStyleLbl="node1" presStyleIdx="3" presStyleCnt="5">
        <dgm:presLayoutVars>
          <dgm:bulletEnabled val="1"/>
        </dgm:presLayoutVars>
      </dgm:prSet>
      <dgm:spPr/>
      <dgm:t>
        <a:bodyPr/>
        <a:lstStyle/>
        <a:p>
          <a:endParaRPr lang="en-US"/>
        </a:p>
      </dgm:t>
    </dgm:pt>
    <dgm:pt modelId="{44605048-BA72-7646-A142-800D73FBD5CE}" type="pres">
      <dgm:prSet presAssocID="{D535B679-AA01-314C-B904-9227D6B4EEB7}" presName="FiveNodes_5" presStyleLbl="node1" presStyleIdx="4" presStyleCnt="5">
        <dgm:presLayoutVars>
          <dgm:bulletEnabled val="1"/>
        </dgm:presLayoutVars>
      </dgm:prSet>
      <dgm:spPr/>
      <dgm:t>
        <a:bodyPr/>
        <a:lstStyle/>
        <a:p>
          <a:endParaRPr lang="en-US"/>
        </a:p>
      </dgm:t>
    </dgm:pt>
    <dgm:pt modelId="{12D2388D-BE8E-704F-8EF3-CFC0DAF3063F}" type="pres">
      <dgm:prSet presAssocID="{D535B679-AA01-314C-B904-9227D6B4EEB7}" presName="FiveConn_1-2" presStyleLbl="fgAccFollowNode1" presStyleIdx="0" presStyleCnt="4">
        <dgm:presLayoutVars>
          <dgm:bulletEnabled val="1"/>
        </dgm:presLayoutVars>
      </dgm:prSet>
      <dgm:spPr/>
      <dgm:t>
        <a:bodyPr/>
        <a:lstStyle/>
        <a:p>
          <a:endParaRPr lang="en-US"/>
        </a:p>
      </dgm:t>
    </dgm:pt>
    <dgm:pt modelId="{27F64392-FD81-BD4B-A99C-A81650B40AA2}" type="pres">
      <dgm:prSet presAssocID="{D535B679-AA01-314C-B904-9227D6B4EEB7}" presName="FiveConn_2-3" presStyleLbl="fgAccFollowNode1" presStyleIdx="1" presStyleCnt="4">
        <dgm:presLayoutVars>
          <dgm:bulletEnabled val="1"/>
        </dgm:presLayoutVars>
      </dgm:prSet>
      <dgm:spPr/>
      <dgm:t>
        <a:bodyPr/>
        <a:lstStyle/>
        <a:p>
          <a:endParaRPr lang="en-US"/>
        </a:p>
      </dgm:t>
    </dgm:pt>
    <dgm:pt modelId="{7A3B454F-BEA9-E341-A18D-595709CE24FE}" type="pres">
      <dgm:prSet presAssocID="{D535B679-AA01-314C-B904-9227D6B4EEB7}" presName="FiveConn_3-4" presStyleLbl="fgAccFollowNode1" presStyleIdx="2" presStyleCnt="4">
        <dgm:presLayoutVars>
          <dgm:bulletEnabled val="1"/>
        </dgm:presLayoutVars>
      </dgm:prSet>
      <dgm:spPr/>
      <dgm:t>
        <a:bodyPr/>
        <a:lstStyle/>
        <a:p>
          <a:endParaRPr lang="en-US"/>
        </a:p>
      </dgm:t>
    </dgm:pt>
    <dgm:pt modelId="{C3CCFE8A-79CC-BF47-BD2C-906A16111AD0}" type="pres">
      <dgm:prSet presAssocID="{D535B679-AA01-314C-B904-9227D6B4EEB7}" presName="FiveConn_4-5" presStyleLbl="fgAccFollowNode1" presStyleIdx="3" presStyleCnt="4">
        <dgm:presLayoutVars>
          <dgm:bulletEnabled val="1"/>
        </dgm:presLayoutVars>
      </dgm:prSet>
      <dgm:spPr/>
      <dgm:t>
        <a:bodyPr/>
        <a:lstStyle/>
        <a:p>
          <a:endParaRPr lang="en-US"/>
        </a:p>
      </dgm:t>
    </dgm:pt>
    <dgm:pt modelId="{F7FDEB9A-38B4-614A-A3E4-419581E17DE3}" type="pres">
      <dgm:prSet presAssocID="{D535B679-AA01-314C-B904-9227D6B4EEB7}" presName="FiveNodes_1_text" presStyleLbl="node1" presStyleIdx="4" presStyleCnt="5">
        <dgm:presLayoutVars>
          <dgm:bulletEnabled val="1"/>
        </dgm:presLayoutVars>
      </dgm:prSet>
      <dgm:spPr/>
      <dgm:t>
        <a:bodyPr/>
        <a:lstStyle/>
        <a:p>
          <a:endParaRPr lang="en-US"/>
        </a:p>
      </dgm:t>
    </dgm:pt>
    <dgm:pt modelId="{5711838E-BE3C-BA44-8503-32D340992185}" type="pres">
      <dgm:prSet presAssocID="{D535B679-AA01-314C-B904-9227D6B4EEB7}" presName="FiveNodes_2_text" presStyleLbl="node1" presStyleIdx="4" presStyleCnt="5">
        <dgm:presLayoutVars>
          <dgm:bulletEnabled val="1"/>
        </dgm:presLayoutVars>
      </dgm:prSet>
      <dgm:spPr/>
      <dgm:t>
        <a:bodyPr/>
        <a:lstStyle/>
        <a:p>
          <a:endParaRPr lang="en-US"/>
        </a:p>
      </dgm:t>
    </dgm:pt>
    <dgm:pt modelId="{8C0D6132-F99A-8243-A2BE-42FDA77C7552}" type="pres">
      <dgm:prSet presAssocID="{D535B679-AA01-314C-B904-9227D6B4EEB7}" presName="FiveNodes_3_text" presStyleLbl="node1" presStyleIdx="4" presStyleCnt="5">
        <dgm:presLayoutVars>
          <dgm:bulletEnabled val="1"/>
        </dgm:presLayoutVars>
      </dgm:prSet>
      <dgm:spPr/>
      <dgm:t>
        <a:bodyPr/>
        <a:lstStyle/>
        <a:p>
          <a:endParaRPr lang="en-US"/>
        </a:p>
      </dgm:t>
    </dgm:pt>
    <dgm:pt modelId="{6680CF34-79F7-FA4A-8A3D-D8947B73FFE7}" type="pres">
      <dgm:prSet presAssocID="{D535B679-AA01-314C-B904-9227D6B4EEB7}" presName="FiveNodes_4_text" presStyleLbl="node1" presStyleIdx="4" presStyleCnt="5">
        <dgm:presLayoutVars>
          <dgm:bulletEnabled val="1"/>
        </dgm:presLayoutVars>
      </dgm:prSet>
      <dgm:spPr/>
      <dgm:t>
        <a:bodyPr/>
        <a:lstStyle/>
        <a:p>
          <a:endParaRPr lang="en-US"/>
        </a:p>
      </dgm:t>
    </dgm:pt>
    <dgm:pt modelId="{3B4DA005-49C4-1F48-89AD-88986288C6EC}" type="pres">
      <dgm:prSet presAssocID="{D535B679-AA01-314C-B904-9227D6B4EEB7}" presName="FiveNodes_5_text" presStyleLbl="node1" presStyleIdx="4" presStyleCnt="5">
        <dgm:presLayoutVars>
          <dgm:bulletEnabled val="1"/>
        </dgm:presLayoutVars>
      </dgm:prSet>
      <dgm:spPr/>
      <dgm:t>
        <a:bodyPr/>
        <a:lstStyle/>
        <a:p>
          <a:endParaRPr lang="en-US"/>
        </a:p>
      </dgm:t>
    </dgm:pt>
  </dgm:ptLst>
  <dgm:cxnLst>
    <dgm:cxn modelId="{B7C4BC18-728A-F04C-86AB-CB4E0B029742}" type="presOf" srcId="{25993107-E441-B840-95A9-3E2351ADC43E}" destId="{3B4DA005-49C4-1F48-89AD-88986288C6EC}" srcOrd="1" destOrd="0" presId="urn:microsoft.com/office/officeart/2005/8/layout/vProcess5"/>
    <dgm:cxn modelId="{D222E59B-B5AA-1343-8581-2DA46F34CD43}" type="presOf" srcId="{A2475162-FAB9-E141-9832-9948B799CAFD}" destId="{916356A6-80E7-3A49-B8D7-128CCA05268A}" srcOrd="0" destOrd="0" presId="urn:microsoft.com/office/officeart/2005/8/layout/vProcess5"/>
    <dgm:cxn modelId="{B1CA6A89-9164-8448-9600-3787C70CED6F}" type="presOf" srcId="{F78B41BC-AB96-0849-B212-526300023679}" destId="{964348B8-F8A5-7040-B997-59096CF0C30B}" srcOrd="0" destOrd="0" presId="urn:microsoft.com/office/officeart/2005/8/layout/vProcess5"/>
    <dgm:cxn modelId="{4E10D587-15FC-D34E-AFAC-EDC84B0280FA}" type="presOf" srcId="{20CF4AF8-286D-604A-8061-2C859CD2F65D}" destId="{C3CCFE8A-79CC-BF47-BD2C-906A16111AD0}" srcOrd="0" destOrd="0" presId="urn:microsoft.com/office/officeart/2005/8/layout/vProcess5"/>
    <dgm:cxn modelId="{66B5C5EE-2B60-544B-8FBF-796BE2AB22DF}" type="presOf" srcId="{B069C9F5-726A-9849-8E6E-9181A956558D}" destId="{7A3B454F-BEA9-E341-A18D-595709CE24FE}" srcOrd="0" destOrd="0" presId="urn:microsoft.com/office/officeart/2005/8/layout/vProcess5"/>
    <dgm:cxn modelId="{88076217-3D06-0F43-956A-6B79A3111A7C}" type="presOf" srcId="{9D6A60EB-216F-8546-813B-54E2006022B0}" destId="{8C0D6132-F99A-8243-A2BE-42FDA77C7552}" srcOrd="1" destOrd="0" presId="urn:microsoft.com/office/officeart/2005/8/layout/vProcess5"/>
    <dgm:cxn modelId="{238631F4-99D5-5E4D-9E42-1F431181BF45}" type="presOf" srcId="{13B3E066-EFBC-B84B-AB0B-223F79F51F5A}" destId="{27F64392-FD81-BD4B-A99C-A81650B40AA2}" srcOrd="0" destOrd="0" presId="urn:microsoft.com/office/officeart/2005/8/layout/vProcess5"/>
    <dgm:cxn modelId="{A469E44E-C92E-EF46-889B-C5857C4D247E}" type="presOf" srcId="{D535B679-AA01-314C-B904-9227D6B4EEB7}" destId="{0BBD1B0B-4180-F148-AFB8-28C9B85F6070}" srcOrd="0" destOrd="0" presId="urn:microsoft.com/office/officeart/2005/8/layout/vProcess5"/>
    <dgm:cxn modelId="{B6F00387-7F6C-F74A-98B8-61ACF88A89B8}" type="presOf" srcId="{AC88F795-13E8-8F4B-ABC8-ABA6D620A183}" destId="{90EA8272-2F9D-AC40-8B78-385084555AB5}" srcOrd="0" destOrd="0" presId="urn:microsoft.com/office/officeart/2005/8/layout/vProcess5"/>
    <dgm:cxn modelId="{2230DB6D-25F1-BD45-A3B2-6EDBFAEBB798}" type="presOf" srcId="{AC88F795-13E8-8F4B-ABC8-ABA6D620A183}" destId="{F7FDEB9A-38B4-614A-A3E4-419581E17DE3}" srcOrd="1" destOrd="0" presId="urn:microsoft.com/office/officeart/2005/8/layout/vProcess5"/>
    <dgm:cxn modelId="{D10BE455-B935-B042-B10C-B6EE8CF8E84F}" srcId="{D535B679-AA01-314C-B904-9227D6B4EEB7}" destId="{25993107-E441-B840-95A9-3E2351ADC43E}" srcOrd="4" destOrd="0" parTransId="{55C0DCBB-E659-AC43-80FB-3D4BC2A65D03}" sibTransId="{D02BC842-520C-C548-9F54-9683CB416CD9}"/>
    <dgm:cxn modelId="{E614431A-CE21-7241-AD5D-437716B0D3CA}" type="presOf" srcId="{F78B41BC-AB96-0849-B212-526300023679}" destId="{5711838E-BE3C-BA44-8503-32D340992185}" srcOrd="1" destOrd="0" presId="urn:microsoft.com/office/officeart/2005/8/layout/vProcess5"/>
    <dgm:cxn modelId="{4B6DCF59-D408-AC44-8E88-92D1FA7A98DC}" type="presOf" srcId="{A2475162-FAB9-E141-9832-9948B799CAFD}" destId="{6680CF34-79F7-FA4A-8A3D-D8947B73FFE7}" srcOrd="1" destOrd="0" presId="urn:microsoft.com/office/officeart/2005/8/layout/vProcess5"/>
    <dgm:cxn modelId="{6E331007-9911-884C-B783-B30E8B660708}" type="presOf" srcId="{25993107-E441-B840-95A9-3E2351ADC43E}" destId="{44605048-BA72-7646-A142-800D73FBD5CE}" srcOrd="0" destOrd="0" presId="urn:microsoft.com/office/officeart/2005/8/layout/vProcess5"/>
    <dgm:cxn modelId="{63228737-8685-B44D-B07D-5BBB89B4D82F}" srcId="{D535B679-AA01-314C-B904-9227D6B4EEB7}" destId="{A2475162-FAB9-E141-9832-9948B799CAFD}" srcOrd="3" destOrd="0" parTransId="{B4C0D85C-CC2B-D249-9C33-6BD5E1C76FA8}" sibTransId="{20CF4AF8-286D-604A-8061-2C859CD2F65D}"/>
    <dgm:cxn modelId="{69CA6DF0-42F0-0D4E-A328-1EDB21CB5A16}" srcId="{D535B679-AA01-314C-B904-9227D6B4EEB7}" destId="{9D6A60EB-216F-8546-813B-54E2006022B0}" srcOrd="2" destOrd="0" parTransId="{9C4B6514-70E6-7942-B3FF-47D2CB1E4D91}" sibTransId="{B069C9F5-726A-9849-8E6E-9181A956558D}"/>
    <dgm:cxn modelId="{0C1A54EC-9A7E-4E44-B9C2-F229391DB981}" srcId="{D535B679-AA01-314C-B904-9227D6B4EEB7}" destId="{6F44354F-066A-304A-8BAB-1261ABC30385}" srcOrd="5" destOrd="0" parTransId="{217D1C32-87B4-A741-BA73-000B3426362D}" sibTransId="{4C0C4592-E689-6043-A17B-83DA31B97F14}"/>
    <dgm:cxn modelId="{F01BE039-669E-144C-8A7E-0FD8E7CAFBB4}" srcId="{D535B679-AA01-314C-B904-9227D6B4EEB7}" destId="{AC88F795-13E8-8F4B-ABC8-ABA6D620A183}" srcOrd="0" destOrd="0" parTransId="{F0CE9E81-42D3-D34E-B6BA-0643C4872963}" sibTransId="{FE193A5B-1D07-F643-B537-FA577E76019E}"/>
    <dgm:cxn modelId="{785242EF-D6E2-5049-A9C7-E9FD5A8E41F7}" srcId="{D535B679-AA01-314C-B904-9227D6B4EEB7}" destId="{F78B41BC-AB96-0849-B212-526300023679}" srcOrd="1" destOrd="0" parTransId="{211EE655-5611-FB42-8AA3-A59437F2308F}" sibTransId="{13B3E066-EFBC-B84B-AB0B-223F79F51F5A}"/>
    <dgm:cxn modelId="{CF39229C-580A-5146-BE5E-A73B371D4157}" type="presOf" srcId="{9D6A60EB-216F-8546-813B-54E2006022B0}" destId="{CBF6FFEB-3752-C248-AEB3-5EE8A3153968}" srcOrd="0" destOrd="0" presId="urn:microsoft.com/office/officeart/2005/8/layout/vProcess5"/>
    <dgm:cxn modelId="{0DCB23AE-352A-8F45-8CDF-ECDC6CD5B8F7}" type="presOf" srcId="{FE193A5B-1D07-F643-B537-FA577E76019E}" destId="{12D2388D-BE8E-704F-8EF3-CFC0DAF3063F}" srcOrd="0" destOrd="0" presId="urn:microsoft.com/office/officeart/2005/8/layout/vProcess5"/>
    <dgm:cxn modelId="{A7D3411F-1648-1743-996C-2255009A8F63}" type="presParOf" srcId="{0BBD1B0B-4180-F148-AFB8-28C9B85F6070}" destId="{767E2BDB-5F0C-2845-B647-419E58D26634}" srcOrd="0" destOrd="0" presId="urn:microsoft.com/office/officeart/2005/8/layout/vProcess5"/>
    <dgm:cxn modelId="{6FEBF759-F383-F340-B087-AB72EEC06748}" type="presParOf" srcId="{0BBD1B0B-4180-F148-AFB8-28C9B85F6070}" destId="{90EA8272-2F9D-AC40-8B78-385084555AB5}" srcOrd="1" destOrd="0" presId="urn:microsoft.com/office/officeart/2005/8/layout/vProcess5"/>
    <dgm:cxn modelId="{BC760628-3A52-3F4D-A51E-14D0884B5FF3}" type="presParOf" srcId="{0BBD1B0B-4180-F148-AFB8-28C9B85F6070}" destId="{964348B8-F8A5-7040-B997-59096CF0C30B}" srcOrd="2" destOrd="0" presId="urn:microsoft.com/office/officeart/2005/8/layout/vProcess5"/>
    <dgm:cxn modelId="{111340DD-DAA5-9A43-B8D9-BAAD203CA24D}" type="presParOf" srcId="{0BBD1B0B-4180-F148-AFB8-28C9B85F6070}" destId="{CBF6FFEB-3752-C248-AEB3-5EE8A3153968}" srcOrd="3" destOrd="0" presId="urn:microsoft.com/office/officeart/2005/8/layout/vProcess5"/>
    <dgm:cxn modelId="{2B7DE35D-F93B-5C40-8953-68FB7BF10BC8}" type="presParOf" srcId="{0BBD1B0B-4180-F148-AFB8-28C9B85F6070}" destId="{916356A6-80E7-3A49-B8D7-128CCA05268A}" srcOrd="4" destOrd="0" presId="urn:microsoft.com/office/officeart/2005/8/layout/vProcess5"/>
    <dgm:cxn modelId="{E5AF07CE-2BA6-9D46-9B6F-325D32577FCB}" type="presParOf" srcId="{0BBD1B0B-4180-F148-AFB8-28C9B85F6070}" destId="{44605048-BA72-7646-A142-800D73FBD5CE}" srcOrd="5" destOrd="0" presId="urn:microsoft.com/office/officeart/2005/8/layout/vProcess5"/>
    <dgm:cxn modelId="{E002CE45-700C-B942-A592-4AFE7AB360C4}" type="presParOf" srcId="{0BBD1B0B-4180-F148-AFB8-28C9B85F6070}" destId="{12D2388D-BE8E-704F-8EF3-CFC0DAF3063F}" srcOrd="6" destOrd="0" presId="urn:microsoft.com/office/officeart/2005/8/layout/vProcess5"/>
    <dgm:cxn modelId="{E003D59F-96C5-044E-9C3E-F35ECA106B6F}" type="presParOf" srcId="{0BBD1B0B-4180-F148-AFB8-28C9B85F6070}" destId="{27F64392-FD81-BD4B-A99C-A81650B40AA2}" srcOrd="7" destOrd="0" presId="urn:microsoft.com/office/officeart/2005/8/layout/vProcess5"/>
    <dgm:cxn modelId="{E1FD6D6B-4672-8B48-AD54-9A55ACC67F65}" type="presParOf" srcId="{0BBD1B0B-4180-F148-AFB8-28C9B85F6070}" destId="{7A3B454F-BEA9-E341-A18D-595709CE24FE}" srcOrd="8" destOrd="0" presId="urn:microsoft.com/office/officeart/2005/8/layout/vProcess5"/>
    <dgm:cxn modelId="{88B6458F-CB65-5E48-AD01-D04AD2500AB4}" type="presParOf" srcId="{0BBD1B0B-4180-F148-AFB8-28C9B85F6070}" destId="{C3CCFE8A-79CC-BF47-BD2C-906A16111AD0}" srcOrd="9" destOrd="0" presId="urn:microsoft.com/office/officeart/2005/8/layout/vProcess5"/>
    <dgm:cxn modelId="{5D9CE2E9-2764-DC45-B92D-4E58F4F6B9C8}" type="presParOf" srcId="{0BBD1B0B-4180-F148-AFB8-28C9B85F6070}" destId="{F7FDEB9A-38B4-614A-A3E4-419581E17DE3}" srcOrd="10" destOrd="0" presId="urn:microsoft.com/office/officeart/2005/8/layout/vProcess5"/>
    <dgm:cxn modelId="{9DBACBE0-9F44-2F45-B206-6C63D2596EA5}" type="presParOf" srcId="{0BBD1B0B-4180-F148-AFB8-28C9B85F6070}" destId="{5711838E-BE3C-BA44-8503-32D340992185}" srcOrd="11" destOrd="0" presId="urn:microsoft.com/office/officeart/2005/8/layout/vProcess5"/>
    <dgm:cxn modelId="{5DC7453A-D9F6-C04B-9FFA-8EC4256571C4}" type="presParOf" srcId="{0BBD1B0B-4180-F148-AFB8-28C9B85F6070}" destId="{8C0D6132-F99A-8243-A2BE-42FDA77C7552}" srcOrd="12" destOrd="0" presId="urn:microsoft.com/office/officeart/2005/8/layout/vProcess5"/>
    <dgm:cxn modelId="{3CAF3A9B-9C78-AC4D-9BF2-43C3BA7D7A89}" type="presParOf" srcId="{0BBD1B0B-4180-F148-AFB8-28C9B85F6070}" destId="{6680CF34-79F7-FA4A-8A3D-D8947B73FFE7}" srcOrd="13" destOrd="0" presId="urn:microsoft.com/office/officeart/2005/8/layout/vProcess5"/>
    <dgm:cxn modelId="{F18D4900-EE17-CF41-85B4-128940820A38}" type="presParOf" srcId="{0BBD1B0B-4180-F148-AFB8-28C9B85F6070}" destId="{3B4DA005-49C4-1F48-89AD-88986288C6E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E1073F-711C-8D44-9B86-727EE44C530E}" type="doc">
      <dgm:prSet loTypeId="urn:microsoft.com/office/officeart/2005/8/layout/process1" loCatId="" qsTypeId="urn:microsoft.com/office/officeart/2005/8/quickstyle/3D7" qsCatId="3D" csTypeId="urn:microsoft.com/office/officeart/2005/8/colors/colorful2" csCatId="colorful" phldr="1"/>
      <dgm:spPr/>
    </dgm:pt>
    <dgm:pt modelId="{28167D6D-3345-9A41-B40D-CC0255A0A081}">
      <dgm:prSet phldrT="[Text]"/>
      <dgm:spPr/>
      <dgm:t>
        <a:bodyPr/>
        <a:lstStyle/>
        <a:p>
          <a:r>
            <a:rPr lang="en-US" b="1" dirty="0" smtClean="0"/>
            <a:t>Administer Surveys</a:t>
          </a:r>
          <a:endParaRPr lang="en-US" b="1" dirty="0"/>
        </a:p>
      </dgm:t>
    </dgm:pt>
    <dgm:pt modelId="{5FF3E11B-E09D-274E-8BFF-E9F025FA9063}" type="parTrans" cxnId="{C862844D-C9EE-E143-BE94-C9FD84736A88}">
      <dgm:prSet/>
      <dgm:spPr/>
      <dgm:t>
        <a:bodyPr/>
        <a:lstStyle/>
        <a:p>
          <a:endParaRPr lang="en-US"/>
        </a:p>
      </dgm:t>
    </dgm:pt>
    <dgm:pt modelId="{B336FB1E-2844-604D-8B93-D89CDEE6FB91}" type="sibTrans" cxnId="{C862844D-C9EE-E143-BE94-C9FD84736A88}">
      <dgm:prSet/>
      <dgm:spPr/>
      <dgm:t>
        <a:bodyPr/>
        <a:lstStyle/>
        <a:p>
          <a:endParaRPr lang="en-US" dirty="0"/>
        </a:p>
      </dgm:t>
    </dgm:pt>
    <dgm:pt modelId="{BCA83891-9925-204A-96A2-10009EBF3709}">
      <dgm:prSet phldrT="[Text]"/>
      <dgm:spPr/>
      <dgm:t>
        <a:bodyPr/>
        <a:lstStyle/>
        <a:p>
          <a:r>
            <a:rPr lang="en-US" b="1" dirty="0" smtClean="0"/>
            <a:t>Complete Stakeholder Feedback Diagnostic</a:t>
          </a:r>
          <a:endParaRPr lang="en-US" b="1" dirty="0"/>
        </a:p>
      </dgm:t>
    </dgm:pt>
    <dgm:pt modelId="{2CD18F1C-0E89-A248-809F-10D08AB185B5}" type="parTrans" cxnId="{62C212BE-B711-C649-B287-2EEE161E52EB}">
      <dgm:prSet/>
      <dgm:spPr/>
      <dgm:t>
        <a:bodyPr/>
        <a:lstStyle/>
        <a:p>
          <a:endParaRPr lang="en-US"/>
        </a:p>
      </dgm:t>
    </dgm:pt>
    <dgm:pt modelId="{B428664E-52DE-E14A-80A4-7211EFB66F6C}" type="sibTrans" cxnId="{62C212BE-B711-C649-B287-2EEE161E52EB}">
      <dgm:prSet/>
      <dgm:spPr/>
      <dgm:t>
        <a:bodyPr/>
        <a:lstStyle/>
        <a:p>
          <a:endParaRPr lang="en-US" dirty="0"/>
        </a:p>
      </dgm:t>
    </dgm:pt>
    <dgm:pt modelId="{FFEF3195-1003-3B41-9FAC-6A4A59F4476E}">
      <dgm:prSet phldrT="[Text]"/>
      <dgm:spPr/>
      <dgm:t>
        <a:bodyPr/>
        <a:lstStyle/>
        <a:p>
          <a:r>
            <a:rPr lang="en-US" b="1" dirty="0" smtClean="0"/>
            <a:t>Utilize Results</a:t>
          </a:r>
          <a:endParaRPr lang="en-US" b="1" dirty="0"/>
        </a:p>
      </dgm:t>
    </dgm:pt>
    <dgm:pt modelId="{A10E1967-B652-8143-99FC-EFEC7849F046}" type="parTrans" cxnId="{4A468F5B-F99C-994C-AADA-5873DA4CDBEE}">
      <dgm:prSet/>
      <dgm:spPr/>
      <dgm:t>
        <a:bodyPr/>
        <a:lstStyle/>
        <a:p>
          <a:endParaRPr lang="en-US"/>
        </a:p>
      </dgm:t>
    </dgm:pt>
    <dgm:pt modelId="{FFCFE11E-E4F9-CD4F-9915-C757D50521C2}" type="sibTrans" cxnId="{4A468F5B-F99C-994C-AADA-5873DA4CDBEE}">
      <dgm:prSet/>
      <dgm:spPr/>
      <dgm:t>
        <a:bodyPr/>
        <a:lstStyle/>
        <a:p>
          <a:endParaRPr lang="en-US"/>
        </a:p>
      </dgm:t>
    </dgm:pt>
    <dgm:pt modelId="{DB82F311-585E-FD41-A48F-35A2846B7A40}">
      <dgm:prSet phldrT="[Text]"/>
      <dgm:spPr/>
      <dgm:t>
        <a:bodyPr/>
        <a:lstStyle/>
        <a:p>
          <a:r>
            <a:rPr lang="en-US" b="1" dirty="0" smtClean="0"/>
            <a:t>Analyze Results</a:t>
          </a:r>
          <a:endParaRPr lang="en-US" b="1" dirty="0"/>
        </a:p>
      </dgm:t>
    </dgm:pt>
    <dgm:pt modelId="{404CF36F-76F9-3340-B434-2BAFE6EB3987}" type="parTrans" cxnId="{A08AA7CE-66FF-6540-9504-4CAE7E5488DB}">
      <dgm:prSet/>
      <dgm:spPr/>
      <dgm:t>
        <a:bodyPr/>
        <a:lstStyle/>
        <a:p>
          <a:endParaRPr lang="en-US"/>
        </a:p>
      </dgm:t>
    </dgm:pt>
    <dgm:pt modelId="{48517EDA-2F29-3B4F-AD2D-C0AB13A714D3}" type="sibTrans" cxnId="{A08AA7CE-66FF-6540-9504-4CAE7E5488DB}">
      <dgm:prSet/>
      <dgm:spPr/>
      <dgm:t>
        <a:bodyPr/>
        <a:lstStyle/>
        <a:p>
          <a:endParaRPr lang="en-US" dirty="0"/>
        </a:p>
      </dgm:t>
    </dgm:pt>
    <dgm:pt modelId="{0DCAE26E-BE94-C14C-9B88-9D52E305E193}" type="pres">
      <dgm:prSet presAssocID="{7CE1073F-711C-8D44-9B86-727EE44C530E}" presName="Name0" presStyleCnt="0">
        <dgm:presLayoutVars>
          <dgm:dir/>
          <dgm:resizeHandles val="exact"/>
        </dgm:presLayoutVars>
      </dgm:prSet>
      <dgm:spPr/>
    </dgm:pt>
    <dgm:pt modelId="{0021D3AC-60BB-AD4C-8511-426AB30CD7E5}" type="pres">
      <dgm:prSet presAssocID="{28167D6D-3345-9A41-B40D-CC0255A0A081}" presName="node" presStyleLbl="node1" presStyleIdx="0" presStyleCnt="4">
        <dgm:presLayoutVars>
          <dgm:bulletEnabled val="1"/>
        </dgm:presLayoutVars>
      </dgm:prSet>
      <dgm:spPr/>
      <dgm:t>
        <a:bodyPr/>
        <a:lstStyle/>
        <a:p>
          <a:endParaRPr lang="en-US"/>
        </a:p>
      </dgm:t>
    </dgm:pt>
    <dgm:pt modelId="{B427A7B5-256E-9F4D-B6E5-F99FE03C6BCA}" type="pres">
      <dgm:prSet presAssocID="{B336FB1E-2844-604D-8B93-D89CDEE6FB91}" presName="sibTrans" presStyleLbl="sibTrans2D1" presStyleIdx="0" presStyleCnt="3"/>
      <dgm:spPr/>
      <dgm:t>
        <a:bodyPr/>
        <a:lstStyle/>
        <a:p>
          <a:endParaRPr lang="en-US"/>
        </a:p>
      </dgm:t>
    </dgm:pt>
    <dgm:pt modelId="{AB7F94EE-9AF1-4042-A8A7-07FE5234CDF5}" type="pres">
      <dgm:prSet presAssocID="{B336FB1E-2844-604D-8B93-D89CDEE6FB91}" presName="connectorText" presStyleLbl="sibTrans2D1" presStyleIdx="0" presStyleCnt="3"/>
      <dgm:spPr/>
      <dgm:t>
        <a:bodyPr/>
        <a:lstStyle/>
        <a:p>
          <a:endParaRPr lang="en-US"/>
        </a:p>
      </dgm:t>
    </dgm:pt>
    <dgm:pt modelId="{32080A5B-5FE7-A849-BB49-8BFD7980C22F}" type="pres">
      <dgm:prSet presAssocID="{DB82F311-585E-FD41-A48F-35A2846B7A40}" presName="node" presStyleLbl="node1" presStyleIdx="1" presStyleCnt="4">
        <dgm:presLayoutVars>
          <dgm:bulletEnabled val="1"/>
        </dgm:presLayoutVars>
      </dgm:prSet>
      <dgm:spPr/>
      <dgm:t>
        <a:bodyPr/>
        <a:lstStyle/>
        <a:p>
          <a:endParaRPr lang="en-US"/>
        </a:p>
      </dgm:t>
    </dgm:pt>
    <dgm:pt modelId="{21A6E8DB-991E-C942-B0BD-59CEB53B2B26}" type="pres">
      <dgm:prSet presAssocID="{48517EDA-2F29-3B4F-AD2D-C0AB13A714D3}" presName="sibTrans" presStyleLbl="sibTrans2D1" presStyleIdx="1" presStyleCnt="3"/>
      <dgm:spPr/>
      <dgm:t>
        <a:bodyPr/>
        <a:lstStyle/>
        <a:p>
          <a:endParaRPr lang="en-US"/>
        </a:p>
      </dgm:t>
    </dgm:pt>
    <dgm:pt modelId="{1718029C-A367-FF45-963D-D06F2CB72E8D}" type="pres">
      <dgm:prSet presAssocID="{48517EDA-2F29-3B4F-AD2D-C0AB13A714D3}" presName="connectorText" presStyleLbl="sibTrans2D1" presStyleIdx="1" presStyleCnt="3"/>
      <dgm:spPr/>
      <dgm:t>
        <a:bodyPr/>
        <a:lstStyle/>
        <a:p>
          <a:endParaRPr lang="en-US"/>
        </a:p>
      </dgm:t>
    </dgm:pt>
    <dgm:pt modelId="{0EA81B97-A276-5249-AC09-A1A854A035A4}" type="pres">
      <dgm:prSet presAssocID="{BCA83891-9925-204A-96A2-10009EBF3709}" presName="node" presStyleLbl="node1" presStyleIdx="2" presStyleCnt="4">
        <dgm:presLayoutVars>
          <dgm:bulletEnabled val="1"/>
        </dgm:presLayoutVars>
      </dgm:prSet>
      <dgm:spPr/>
      <dgm:t>
        <a:bodyPr/>
        <a:lstStyle/>
        <a:p>
          <a:endParaRPr lang="en-US"/>
        </a:p>
      </dgm:t>
    </dgm:pt>
    <dgm:pt modelId="{B3C0FFE3-9C8C-A341-8CD5-B603F58C16CA}" type="pres">
      <dgm:prSet presAssocID="{B428664E-52DE-E14A-80A4-7211EFB66F6C}" presName="sibTrans" presStyleLbl="sibTrans2D1" presStyleIdx="2" presStyleCnt="3"/>
      <dgm:spPr/>
      <dgm:t>
        <a:bodyPr/>
        <a:lstStyle/>
        <a:p>
          <a:endParaRPr lang="en-US"/>
        </a:p>
      </dgm:t>
    </dgm:pt>
    <dgm:pt modelId="{63115F7F-AF97-934D-A999-D58412820DF1}" type="pres">
      <dgm:prSet presAssocID="{B428664E-52DE-E14A-80A4-7211EFB66F6C}" presName="connectorText" presStyleLbl="sibTrans2D1" presStyleIdx="2" presStyleCnt="3"/>
      <dgm:spPr/>
      <dgm:t>
        <a:bodyPr/>
        <a:lstStyle/>
        <a:p>
          <a:endParaRPr lang="en-US"/>
        </a:p>
      </dgm:t>
    </dgm:pt>
    <dgm:pt modelId="{6F56974A-17CB-E64B-86EC-75F57373F9DA}" type="pres">
      <dgm:prSet presAssocID="{FFEF3195-1003-3B41-9FAC-6A4A59F4476E}" presName="node" presStyleLbl="node1" presStyleIdx="3" presStyleCnt="4">
        <dgm:presLayoutVars>
          <dgm:bulletEnabled val="1"/>
        </dgm:presLayoutVars>
      </dgm:prSet>
      <dgm:spPr/>
      <dgm:t>
        <a:bodyPr/>
        <a:lstStyle/>
        <a:p>
          <a:endParaRPr lang="en-US"/>
        </a:p>
      </dgm:t>
    </dgm:pt>
  </dgm:ptLst>
  <dgm:cxnLst>
    <dgm:cxn modelId="{102AEFBA-8BE9-4E3F-8DF5-F783D3E8329C}" type="presOf" srcId="{B428664E-52DE-E14A-80A4-7211EFB66F6C}" destId="{B3C0FFE3-9C8C-A341-8CD5-B603F58C16CA}" srcOrd="0" destOrd="0" presId="urn:microsoft.com/office/officeart/2005/8/layout/process1"/>
    <dgm:cxn modelId="{797A2DF2-0AE5-41D6-97BF-622D0C95B52F}" type="presOf" srcId="{B428664E-52DE-E14A-80A4-7211EFB66F6C}" destId="{63115F7F-AF97-934D-A999-D58412820DF1}" srcOrd="1" destOrd="0" presId="urn:microsoft.com/office/officeart/2005/8/layout/process1"/>
    <dgm:cxn modelId="{62C212BE-B711-C649-B287-2EEE161E52EB}" srcId="{7CE1073F-711C-8D44-9B86-727EE44C530E}" destId="{BCA83891-9925-204A-96A2-10009EBF3709}" srcOrd="2" destOrd="0" parTransId="{2CD18F1C-0E89-A248-809F-10D08AB185B5}" sibTransId="{B428664E-52DE-E14A-80A4-7211EFB66F6C}"/>
    <dgm:cxn modelId="{53D16735-B8E0-489D-8A0C-BD22E87F029D}" type="presOf" srcId="{7CE1073F-711C-8D44-9B86-727EE44C530E}" destId="{0DCAE26E-BE94-C14C-9B88-9D52E305E193}" srcOrd="0" destOrd="0" presId="urn:microsoft.com/office/officeart/2005/8/layout/process1"/>
    <dgm:cxn modelId="{FE6ACE3D-67FA-41DA-A3C7-A04FC9ADE6ED}" type="presOf" srcId="{48517EDA-2F29-3B4F-AD2D-C0AB13A714D3}" destId="{1718029C-A367-FF45-963D-D06F2CB72E8D}" srcOrd="1" destOrd="0" presId="urn:microsoft.com/office/officeart/2005/8/layout/process1"/>
    <dgm:cxn modelId="{4A468F5B-F99C-994C-AADA-5873DA4CDBEE}" srcId="{7CE1073F-711C-8D44-9B86-727EE44C530E}" destId="{FFEF3195-1003-3B41-9FAC-6A4A59F4476E}" srcOrd="3" destOrd="0" parTransId="{A10E1967-B652-8143-99FC-EFEC7849F046}" sibTransId="{FFCFE11E-E4F9-CD4F-9915-C757D50521C2}"/>
    <dgm:cxn modelId="{39C30DCC-2677-4B9D-8291-ABBA0A782B90}" type="presOf" srcId="{B336FB1E-2844-604D-8B93-D89CDEE6FB91}" destId="{B427A7B5-256E-9F4D-B6E5-F99FE03C6BCA}" srcOrd="0" destOrd="0" presId="urn:microsoft.com/office/officeart/2005/8/layout/process1"/>
    <dgm:cxn modelId="{F75FF057-56DD-46D1-AA98-E925121D5E96}" type="presOf" srcId="{FFEF3195-1003-3B41-9FAC-6A4A59F4476E}" destId="{6F56974A-17CB-E64B-86EC-75F57373F9DA}" srcOrd="0" destOrd="0" presId="urn:microsoft.com/office/officeart/2005/8/layout/process1"/>
    <dgm:cxn modelId="{A08AA7CE-66FF-6540-9504-4CAE7E5488DB}" srcId="{7CE1073F-711C-8D44-9B86-727EE44C530E}" destId="{DB82F311-585E-FD41-A48F-35A2846B7A40}" srcOrd="1" destOrd="0" parTransId="{404CF36F-76F9-3340-B434-2BAFE6EB3987}" sibTransId="{48517EDA-2F29-3B4F-AD2D-C0AB13A714D3}"/>
    <dgm:cxn modelId="{E2F3EFED-6278-42F4-A10F-B81BC6CED832}" type="presOf" srcId="{B336FB1E-2844-604D-8B93-D89CDEE6FB91}" destId="{AB7F94EE-9AF1-4042-A8A7-07FE5234CDF5}" srcOrd="1" destOrd="0" presId="urn:microsoft.com/office/officeart/2005/8/layout/process1"/>
    <dgm:cxn modelId="{48DF477E-5A5F-44B2-AFC2-60B7EF804F89}" type="presOf" srcId="{28167D6D-3345-9A41-B40D-CC0255A0A081}" destId="{0021D3AC-60BB-AD4C-8511-426AB30CD7E5}" srcOrd="0" destOrd="0" presId="urn:microsoft.com/office/officeart/2005/8/layout/process1"/>
    <dgm:cxn modelId="{0633B49D-0CFD-48F6-82F9-1D922AC70034}" type="presOf" srcId="{48517EDA-2F29-3B4F-AD2D-C0AB13A714D3}" destId="{21A6E8DB-991E-C942-B0BD-59CEB53B2B26}" srcOrd="0" destOrd="0" presId="urn:microsoft.com/office/officeart/2005/8/layout/process1"/>
    <dgm:cxn modelId="{C862844D-C9EE-E143-BE94-C9FD84736A88}" srcId="{7CE1073F-711C-8D44-9B86-727EE44C530E}" destId="{28167D6D-3345-9A41-B40D-CC0255A0A081}" srcOrd="0" destOrd="0" parTransId="{5FF3E11B-E09D-274E-8BFF-E9F025FA9063}" sibTransId="{B336FB1E-2844-604D-8B93-D89CDEE6FB91}"/>
    <dgm:cxn modelId="{33FD3FB4-0A9E-443C-9702-4FC1C82880EF}" type="presOf" srcId="{BCA83891-9925-204A-96A2-10009EBF3709}" destId="{0EA81B97-A276-5249-AC09-A1A854A035A4}" srcOrd="0" destOrd="0" presId="urn:microsoft.com/office/officeart/2005/8/layout/process1"/>
    <dgm:cxn modelId="{A395AD22-0AC9-4DBB-8ED2-79AD94EFDA7A}" type="presOf" srcId="{DB82F311-585E-FD41-A48F-35A2846B7A40}" destId="{32080A5B-5FE7-A849-BB49-8BFD7980C22F}" srcOrd="0" destOrd="0" presId="urn:microsoft.com/office/officeart/2005/8/layout/process1"/>
    <dgm:cxn modelId="{E0F99BC5-E160-49F2-A65D-F4914F0C71AB}" type="presParOf" srcId="{0DCAE26E-BE94-C14C-9B88-9D52E305E193}" destId="{0021D3AC-60BB-AD4C-8511-426AB30CD7E5}" srcOrd="0" destOrd="0" presId="urn:microsoft.com/office/officeart/2005/8/layout/process1"/>
    <dgm:cxn modelId="{39A242AD-9DBB-4AD7-88E9-75FD9A0BBAF2}" type="presParOf" srcId="{0DCAE26E-BE94-C14C-9B88-9D52E305E193}" destId="{B427A7B5-256E-9F4D-B6E5-F99FE03C6BCA}" srcOrd="1" destOrd="0" presId="urn:microsoft.com/office/officeart/2005/8/layout/process1"/>
    <dgm:cxn modelId="{1CFC5342-7E14-4B4B-B30C-CC19B309197B}" type="presParOf" srcId="{B427A7B5-256E-9F4D-B6E5-F99FE03C6BCA}" destId="{AB7F94EE-9AF1-4042-A8A7-07FE5234CDF5}" srcOrd="0" destOrd="0" presId="urn:microsoft.com/office/officeart/2005/8/layout/process1"/>
    <dgm:cxn modelId="{33EA46D3-5BC3-4398-9A4D-E074D5ED03DA}" type="presParOf" srcId="{0DCAE26E-BE94-C14C-9B88-9D52E305E193}" destId="{32080A5B-5FE7-A849-BB49-8BFD7980C22F}" srcOrd="2" destOrd="0" presId="urn:microsoft.com/office/officeart/2005/8/layout/process1"/>
    <dgm:cxn modelId="{F008067B-1806-425A-B7B5-3EE2CF7D02BF}" type="presParOf" srcId="{0DCAE26E-BE94-C14C-9B88-9D52E305E193}" destId="{21A6E8DB-991E-C942-B0BD-59CEB53B2B26}" srcOrd="3" destOrd="0" presId="urn:microsoft.com/office/officeart/2005/8/layout/process1"/>
    <dgm:cxn modelId="{4E026D1D-1C25-400D-8BBE-6A1B72FD07F5}" type="presParOf" srcId="{21A6E8DB-991E-C942-B0BD-59CEB53B2B26}" destId="{1718029C-A367-FF45-963D-D06F2CB72E8D}" srcOrd="0" destOrd="0" presId="urn:microsoft.com/office/officeart/2005/8/layout/process1"/>
    <dgm:cxn modelId="{50B5E9F6-06EA-4BF1-A9CF-C483D1C763EA}" type="presParOf" srcId="{0DCAE26E-BE94-C14C-9B88-9D52E305E193}" destId="{0EA81B97-A276-5249-AC09-A1A854A035A4}" srcOrd="4" destOrd="0" presId="urn:microsoft.com/office/officeart/2005/8/layout/process1"/>
    <dgm:cxn modelId="{4BB28065-93EE-4F9A-9607-8A7566E0C7A3}" type="presParOf" srcId="{0DCAE26E-BE94-C14C-9B88-9D52E305E193}" destId="{B3C0FFE3-9C8C-A341-8CD5-B603F58C16CA}" srcOrd="5" destOrd="0" presId="urn:microsoft.com/office/officeart/2005/8/layout/process1"/>
    <dgm:cxn modelId="{C8FF813E-8B93-4BB3-9ADC-99D43A0D818B}" type="presParOf" srcId="{B3C0FFE3-9C8C-A341-8CD5-B603F58C16CA}" destId="{63115F7F-AF97-934D-A999-D58412820DF1}" srcOrd="0" destOrd="0" presId="urn:microsoft.com/office/officeart/2005/8/layout/process1"/>
    <dgm:cxn modelId="{C906D42E-7267-4863-82E5-102C4876EE0B}" type="presParOf" srcId="{0DCAE26E-BE94-C14C-9B88-9D52E305E193}" destId="{6F56974A-17CB-E64B-86EC-75F57373F9D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8C5DB-542D-614D-9DCD-1CCB77932418}">
      <dsp:nvSpPr>
        <dsp:cNvPr id="0" name=""/>
        <dsp:cNvSpPr/>
      </dsp:nvSpPr>
      <dsp:spPr>
        <a:xfrm>
          <a:off x="2914788" y="2944872"/>
          <a:ext cx="2146616" cy="214661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29153" y="3259237"/>
        <a:ext cx="1517886" cy="1517886"/>
      </dsp:txXfrm>
    </dsp:sp>
    <dsp:sp modelId="{654F30B6-DBD0-9D49-A178-DF7354A9CC37}">
      <dsp:nvSpPr>
        <dsp:cNvPr id="0" name=""/>
        <dsp:cNvSpPr/>
      </dsp:nvSpPr>
      <dsp:spPr>
        <a:xfrm rot="10815904">
          <a:off x="752114" y="3702044"/>
          <a:ext cx="2043749" cy="611785"/>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58D9C5-6313-B448-B947-48469F97DB9C}">
      <dsp:nvSpPr>
        <dsp:cNvPr id="0" name=""/>
        <dsp:cNvSpPr/>
      </dsp:nvSpPr>
      <dsp:spPr>
        <a:xfrm>
          <a:off x="809" y="3402157"/>
          <a:ext cx="1502631" cy="120210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Improvement Plan</a:t>
          </a:r>
          <a:endParaRPr lang="en-US" sz="1800" b="1" kern="1200" dirty="0"/>
        </a:p>
      </dsp:txBody>
      <dsp:txXfrm>
        <a:off x="36017" y="3437365"/>
        <a:ext cx="1432215" cy="1131689"/>
      </dsp:txXfrm>
    </dsp:sp>
    <dsp:sp modelId="{73C5496D-6FC5-9B4A-8BDE-E98AA4E9089F}">
      <dsp:nvSpPr>
        <dsp:cNvPr id="0" name=""/>
        <dsp:cNvSpPr/>
      </dsp:nvSpPr>
      <dsp:spPr>
        <a:xfrm rot="12984276">
          <a:off x="1173095" y="2394366"/>
          <a:ext cx="2055432" cy="611785"/>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FBFCBA-3821-7049-A3CE-FFFE578C35FB}">
      <dsp:nvSpPr>
        <dsp:cNvPr id="0" name=""/>
        <dsp:cNvSpPr/>
      </dsp:nvSpPr>
      <dsp:spPr>
        <a:xfrm>
          <a:off x="622342" y="1489274"/>
          <a:ext cx="1502631" cy="120210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Student Performance Diagnostic</a:t>
          </a:r>
          <a:endParaRPr lang="en-US" sz="1800" b="1" kern="1200" dirty="0"/>
        </a:p>
      </dsp:txBody>
      <dsp:txXfrm>
        <a:off x="657550" y="1524482"/>
        <a:ext cx="1432215" cy="1131689"/>
      </dsp:txXfrm>
    </dsp:sp>
    <dsp:sp modelId="{3FD85A43-91F6-E941-8668-2986F91899D6}">
      <dsp:nvSpPr>
        <dsp:cNvPr id="0" name=""/>
        <dsp:cNvSpPr/>
      </dsp:nvSpPr>
      <dsp:spPr>
        <a:xfrm rot="15143330">
          <a:off x="2279253" y="1588350"/>
          <a:ext cx="2069269" cy="611785"/>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CDE0BE3-3BA5-F24D-9399-83D6423A3EC4}">
      <dsp:nvSpPr>
        <dsp:cNvPr id="0" name=""/>
        <dsp:cNvSpPr/>
      </dsp:nvSpPr>
      <dsp:spPr>
        <a:xfrm>
          <a:off x="2249538" y="307047"/>
          <a:ext cx="1502631" cy="120210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t>Self Assessment</a:t>
          </a:r>
          <a:endParaRPr lang="en-US" sz="2000" b="1" kern="1200" dirty="0"/>
        </a:p>
      </dsp:txBody>
      <dsp:txXfrm>
        <a:off x="2284746" y="342255"/>
        <a:ext cx="1432215" cy="1131689"/>
      </dsp:txXfrm>
    </dsp:sp>
    <dsp:sp modelId="{5E0194C0-90A9-3445-B088-5000CB18C1C4}">
      <dsp:nvSpPr>
        <dsp:cNvPr id="0" name=""/>
        <dsp:cNvSpPr/>
      </dsp:nvSpPr>
      <dsp:spPr>
        <a:xfrm rot="17293536">
          <a:off x="3646921" y="1590024"/>
          <a:ext cx="2079980" cy="611785"/>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708468F-683B-E54A-8CAD-CFED19A5D86B}">
      <dsp:nvSpPr>
        <dsp:cNvPr id="0" name=""/>
        <dsp:cNvSpPr/>
      </dsp:nvSpPr>
      <dsp:spPr>
        <a:xfrm>
          <a:off x="4260862" y="307047"/>
          <a:ext cx="1502631" cy="120210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t>Executive </a:t>
          </a:r>
        </a:p>
        <a:p>
          <a:pPr lvl="0" algn="ctr" defTabSz="889000">
            <a:lnSpc>
              <a:spcPct val="90000"/>
            </a:lnSpc>
            <a:spcBef>
              <a:spcPct val="0"/>
            </a:spcBef>
            <a:spcAft>
              <a:spcPct val="35000"/>
            </a:spcAft>
          </a:pPr>
          <a:r>
            <a:rPr lang="en-US" sz="2000" b="1" kern="1200" dirty="0" smtClean="0"/>
            <a:t>Summary</a:t>
          </a:r>
          <a:endParaRPr lang="en-US" sz="2000" b="1" kern="1200" dirty="0"/>
        </a:p>
      </dsp:txBody>
      <dsp:txXfrm>
        <a:off x="4296070" y="342255"/>
        <a:ext cx="1432215" cy="1131689"/>
      </dsp:txXfrm>
    </dsp:sp>
    <dsp:sp modelId="{762DDD13-8240-784D-8A7F-EA1ACF38CEF2}">
      <dsp:nvSpPr>
        <dsp:cNvPr id="0" name=""/>
        <dsp:cNvSpPr/>
      </dsp:nvSpPr>
      <dsp:spPr>
        <a:xfrm rot="19438653">
          <a:off x="4755050" y="2397095"/>
          <a:ext cx="2083521" cy="611785"/>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151956-F5D5-994E-9C20-298908CA7674}">
      <dsp:nvSpPr>
        <dsp:cNvPr id="0" name=""/>
        <dsp:cNvSpPr/>
      </dsp:nvSpPr>
      <dsp:spPr>
        <a:xfrm>
          <a:off x="5888057" y="1489274"/>
          <a:ext cx="1502631" cy="1202105"/>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t>Stakeholder Feedback Diagnostic</a:t>
          </a:r>
          <a:endParaRPr lang="en-US" sz="1800" b="1" kern="1200" dirty="0"/>
        </a:p>
      </dsp:txBody>
      <dsp:txXfrm>
        <a:off x="5923265" y="1524482"/>
        <a:ext cx="1432215" cy="1131689"/>
      </dsp:txXfrm>
    </dsp:sp>
    <dsp:sp modelId="{3E2E9DD4-2350-E149-BDE2-8BA135DE8D29}">
      <dsp:nvSpPr>
        <dsp:cNvPr id="0" name=""/>
        <dsp:cNvSpPr/>
      </dsp:nvSpPr>
      <dsp:spPr>
        <a:xfrm rot="21584275">
          <a:off x="5182355" y="3702070"/>
          <a:ext cx="2078562" cy="611785"/>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4451D1-E844-3048-8EB8-A020B56674BE}">
      <dsp:nvSpPr>
        <dsp:cNvPr id="0" name=""/>
        <dsp:cNvSpPr/>
      </dsp:nvSpPr>
      <dsp:spPr>
        <a:xfrm>
          <a:off x="6509591" y="3402157"/>
          <a:ext cx="1502631" cy="120210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t>Assurances</a:t>
          </a:r>
          <a:endParaRPr lang="en-US" sz="2000" b="1" kern="1200" dirty="0"/>
        </a:p>
      </dsp:txBody>
      <dsp:txXfrm>
        <a:off x="6544799" y="3437365"/>
        <a:ext cx="1432215" cy="1131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A8272-2F9D-AC40-8B78-385084555AB5}">
      <dsp:nvSpPr>
        <dsp:cNvPr id="0" name=""/>
        <dsp:cNvSpPr/>
      </dsp:nvSpPr>
      <dsp:spPr>
        <a:xfrm>
          <a:off x="0" y="0"/>
          <a:ext cx="6336792" cy="81467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Understand selection, use, analysis of assessments</a:t>
          </a:r>
          <a:endParaRPr lang="en-US" sz="2100" b="1" kern="1200" dirty="0"/>
        </a:p>
      </dsp:txBody>
      <dsp:txXfrm>
        <a:off x="23861" y="23861"/>
        <a:ext cx="5362379" cy="766951"/>
      </dsp:txXfrm>
    </dsp:sp>
    <dsp:sp modelId="{964348B8-F8A5-7040-B997-59096CF0C30B}">
      <dsp:nvSpPr>
        <dsp:cNvPr id="0" name=""/>
        <dsp:cNvSpPr/>
      </dsp:nvSpPr>
      <dsp:spPr>
        <a:xfrm>
          <a:off x="473202" y="927822"/>
          <a:ext cx="6336792" cy="814673"/>
        </a:xfrm>
        <a:prstGeom prst="roundRect">
          <a:avLst>
            <a:gd name="adj" fmla="val 10000"/>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Collect, analyze and report</a:t>
          </a:r>
          <a:endParaRPr lang="en-US" sz="2100" b="1" kern="1200" dirty="0"/>
        </a:p>
      </dsp:txBody>
      <dsp:txXfrm>
        <a:off x="497063" y="951683"/>
        <a:ext cx="5286330" cy="766951"/>
      </dsp:txXfrm>
    </dsp:sp>
    <dsp:sp modelId="{CBF6FFEB-3752-C248-AEB3-5EE8A3153968}">
      <dsp:nvSpPr>
        <dsp:cNvPr id="0" name=""/>
        <dsp:cNvSpPr/>
      </dsp:nvSpPr>
      <dsp:spPr>
        <a:xfrm>
          <a:off x="946404" y="1855644"/>
          <a:ext cx="6336792" cy="814673"/>
        </a:xfrm>
        <a:prstGeom prst="roundRect">
          <a:avLst>
            <a:gd name="adj" fmla="val 100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Understand the Student Performance Diagnostic requirements</a:t>
          </a:r>
          <a:endParaRPr lang="en-US" sz="2100" b="1" kern="1200" dirty="0"/>
        </a:p>
      </dsp:txBody>
      <dsp:txXfrm>
        <a:off x="970265" y="1879505"/>
        <a:ext cx="5286330" cy="766951"/>
      </dsp:txXfrm>
    </dsp:sp>
    <dsp:sp modelId="{916356A6-80E7-3A49-B8D7-128CCA05268A}">
      <dsp:nvSpPr>
        <dsp:cNvPr id="0" name=""/>
        <dsp:cNvSpPr/>
      </dsp:nvSpPr>
      <dsp:spPr>
        <a:xfrm>
          <a:off x="1419605" y="2783467"/>
          <a:ext cx="6336792" cy="814673"/>
        </a:xfrm>
        <a:prstGeom prst="roundRect">
          <a:avLst>
            <a:gd name="adj" fmla="val 10000"/>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Review Student Performance Evaluative Criteria</a:t>
          </a:r>
          <a:endParaRPr lang="en-US" sz="2100" b="1" kern="1200" dirty="0"/>
        </a:p>
      </dsp:txBody>
      <dsp:txXfrm>
        <a:off x="1443466" y="2807328"/>
        <a:ext cx="5286330" cy="766951"/>
      </dsp:txXfrm>
    </dsp:sp>
    <dsp:sp modelId="{44605048-BA72-7646-A142-800D73FBD5CE}">
      <dsp:nvSpPr>
        <dsp:cNvPr id="0" name=""/>
        <dsp:cNvSpPr/>
      </dsp:nvSpPr>
      <dsp:spPr>
        <a:xfrm>
          <a:off x="1892808" y="3711289"/>
          <a:ext cx="6336792" cy="814673"/>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Complete Student Performance Diagnostic questions</a:t>
          </a:r>
          <a:endParaRPr lang="en-US" sz="2100" b="1" kern="1200" dirty="0"/>
        </a:p>
      </dsp:txBody>
      <dsp:txXfrm>
        <a:off x="1916669" y="3735150"/>
        <a:ext cx="5286330" cy="766951"/>
      </dsp:txXfrm>
    </dsp:sp>
    <dsp:sp modelId="{12D2388D-BE8E-704F-8EF3-CFC0DAF3063F}">
      <dsp:nvSpPr>
        <dsp:cNvPr id="0" name=""/>
        <dsp:cNvSpPr/>
      </dsp:nvSpPr>
      <dsp:spPr>
        <a:xfrm>
          <a:off x="5807254" y="595164"/>
          <a:ext cx="529537" cy="529537"/>
        </a:xfrm>
        <a:prstGeom prst="downArrow">
          <a:avLst>
            <a:gd name="adj1" fmla="val 55000"/>
            <a:gd name="adj2" fmla="val 45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solidFill>
              <a:srgbClr val="000000"/>
            </a:solidFill>
          </a:endParaRPr>
        </a:p>
      </dsp:txBody>
      <dsp:txXfrm>
        <a:off x="5926400" y="595164"/>
        <a:ext cx="291245" cy="398477"/>
      </dsp:txXfrm>
    </dsp:sp>
    <dsp:sp modelId="{27F64392-FD81-BD4B-A99C-A81650B40AA2}">
      <dsp:nvSpPr>
        <dsp:cNvPr id="0" name=""/>
        <dsp:cNvSpPr/>
      </dsp:nvSpPr>
      <dsp:spPr>
        <a:xfrm>
          <a:off x="6280456" y="1522986"/>
          <a:ext cx="529537" cy="529537"/>
        </a:xfrm>
        <a:prstGeom prst="downArrow">
          <a:avLst>
            <a:gd name="adj1" fmla="val 55000"/>
            <a:gd name="adj2" fmla="val 45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solidFill>
              <a:srgbClr val="000000"/>
            </a:solidFill>
          </a:endParaRPr>
        </a:p>
      </dsp:txBody>
      <dsp:txXfrm>
        <a:off x="6399602" y="1522986"/>
        <a:ext cx="291245" cy="398477"/>
      </dsp:txXfrm>
    </dsp:sp>
    <dsp:sp modelId="{7A3B454F-BEA9-E341-A18D-595709CE24FE}">
      <dsp:nvSpPr>
        <dsp:cNvPr id="0" name=""/>
        <dsp:cNvSpPr/>
      </dsp:nvSpPr>
      <dsp:spPr>
        <a:xfrm>
          <a:off x="6753658" y="2437231"/>
          <a:ext cx="529537" cy="529537"/>
        </a:xfrm>
        <a:prstGeom prst="downArrow">
          <a:avLst>
            <a:gd name="adj1" fmla="val 55000"/>
            <a:gd name="adj2" fmla="val 45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solidFill>
              <a:srgbClr val="000000"/>
            </a:solidFill>
          </a:endParaRPr>
        </a:p>
      </dsp:txBody>
      <dsp:txXfrm>
        <a:off x="6872804" y="2437231"/>
        <a:ext cx="291245" cy="398477"/>
      </dsp:txXfrm>
    </dsp:sp>
    <dsp:sp modelId="{C3CCFE8A-79CC-BF47-BD2C-906A16111AD0}">
      <dsp:nvSpPr>
        <dsp:cNvPr id="0" name=""/>
        <dsp:cNvSpPr/>
      </dsp:nvSpPr>
      <dsp:spPr>
        <a:xfrm>
          <a:off x="7226860" y="3374105"/>
          <a:ext cx="529537" cy="529537"/>
        </a:xfrm>
        <a:prstGeom prst="downArrow">
          <a:avLst>
            <a:gd name="adj1" fmla="val 55000"/>
            <a:gd name="adj2" fmla="val 45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solidFill>
              <a:srgbClr val="000000"/>
            </a:solidFill>
          </a:endParaRPr>
        </a:p>
      </dsp:txBody>
      <dsp:txXfrm>
        <a:off x="7346006" y="3374105"/>
        <a:ext cx="291245" cy="398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1D3AC-60BB-AD4C-8511-426AB30CD7E5}">
      <dsp:nvSpPr>
        <dsp:cNvPr id="0" name=""/>
        <dsp:cNvSpPr/>
      </dsp:nvSpPr>
      <dsp:spPr>
        <a:xfrm>
          <a:off x="3616" y="1655198"/>
          <a:ext cx="1581224" cy="1215566"/>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Administer Surveys</a:t>
          </a:r>
          <a:endParaRPr lang="en-US" sz="1800" b="1" kern="1200" dirty="0"/>
        </a:p>
      </dsp:txBody>
      <dsp:txXfrm>
        <a:off x="39219" y="1690801"/>
        <a:ext cx="1510018" cy="1144360"/>
      </dsp:txXfrm>
    </dsp:sp>
    <dsp:sp modelId="{B427A7B5-256E-9F4D-B6E5-F99FE03C6BCA}">
      <dsp:nvSpPr>
        <dsp:cNvPr id="0" name=""/>
        <dsp:cNvSpPr/>
      </dsp:nvSpPr>
      <dsp:spPr>
        <a:xfrm>
          <a:off x="1742963" y="2066909"/>
          <a:ext cx="335219" cy="392143"/>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742963" y="2145338"/>
        <a:ext cx="234653" cy="235285"/>
      </dsp:txXfrm>
    </dsp:sp>
    <dsp:sp modelId="{32080A5B-5FE7-A849-BB49-8BFD7980C22F}">
      <dsp:nvSpPr>
        <dsp:cNvPr id="0" name=""/>
        <dsp:cNvSpPr/>
      </dsp:nvSpPr>
      <dsp:spPr>
        <a:xfrm>
          <a:off x="2217330" y="1655198"/>
          <a:ext cx="1581224" cy="1215566"/>
        </a:xfrm>
        <a:prstGeom prst="roundRect">
          <a:avLst>
            <a:gd name="adj" fmla="val 10000"/>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Analyze Results</a:t>
          </a:r>
          <a:endParaRPr lang="en-US" sz="1800" b="1" kern="1200" dirty="0"/>
        </a:p>
      </dsp:txBody>
      <dsp:txXfrm>
        <a:off x="2252933" y="1690801"/>
        <a:ext cx="1510018" cy="1144360"/>
      </dsp:txXfrm>
    </dsp:sp>
    <dsp:sp modelId="{21A6E8DB-991E-C942-B0BD-59CEB53B2B26}">
      <dsp:nvSpPr>
        <dsp:cNvPr id="0" name=""/>
        <dsp:cNvSpPr/>
      </dsp:nvSpPr>
      <dsp:spPr>
        <a:xfrm>
          <a:off x="3956677" y="2066909"/>
          <a:ext cx="335219" cy="392143"/>
        </a:xfrm>
        <a:prstGeom prs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956677" y="2145338"/>
        <a:ext cx="234653" cy="235285"/>
      </dsp:txXfrm>
    </dsp:sp>
    <dsp:sp modelId="{0EA81B97-A276-5249-AC09-A1A854A035A4}">
      <dsp:nvSpPr>
        <dsp:cNvPr id="0" name=""/>
        <dsp:cNvSpPr/>
      </dsp:nvSpPr>
      <dsp:spPr>
        <a:xfrm>
          <a:off x="4431044" y="1655198"/>
          <a:ext cx="1581224" cy="1215566"/>
        </a:xfrm>
        <a:prstGeom prst="roundRect">
          <a:avLst>
            <a:gd name="adj" fmla="val 10000"/>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Complete Stakeholder Feedback Diagnostic</a:t>
          </a:r>
          <a:endParaRPr lang="en-US" sz="1800" b="1" kern="1200" dirty="0"/>
        </a:p>
      </dsp:txBody>
      <dsp:txXfrm>
        <a:off x="4466647" y="1690801"/>
        <a:ext cx="1510018" cy="1144360"/>
      </dsp:txXfrm>
    </dsp:sp>
    <dsp:sp modelId="{B3C0FFE3-9C8C-A341-8CD5-B603F58C16CA}">
      <dsp:nvSpPr>
        <dsp:cNvPr id="0" name=""/>
        <dsp:cNvSpPr/>
      </dsp:nvSpPr>
      <dsp:spPr>
        <a:xfrm>
          <a:off x="6170391" y="2066909"/>
          <a:ext cx="335219" cy="392143"/>
        </a:xfrm>
        <a:prstGeom prs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6170391" y="2145338"/>
        <a:ext cx="234653" cy="235285"/>
      </dsp:txXfrm>
    </dsp:sp>
    <dsp:sp modelId="{6F56974A-17CB-E64B-86EC-75F57373F9DA}">
      <dsp:nvSpPr>
        <dsp:cNvPr id="0" name=""/>
        <dsp:cNvSpPr/>
      </dsp:nvSpPr>
      <dsp:spPr>
        <a:xfrm>
          <a:off x="6644759" y="1655198"/>
          <a:ext cx="1581224" cy="1215566"/>
        </a:xfrm>
        <a:prstGeom prst="roundRect">
          <a:avLst>
            <a:gd name="adj" fmla="val 1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Utilize Results</a:t>
          </a:r>
          <a:endParaRPr lang="en-US" sz="1800" b="1" kern="1200" dirty="0"/>
        </a:p>
      </dsp:txBody>
      <dsp:txXfrm>
        <a:off x="6680362" y="1690801"/>
        <a:ext cx="1510018" cy="11443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E506C-8BC9-6043-9E83-85F29A720087}" type="datetimeFigureOut">
              <a:rPr lang="en-US" smtClean="0"/>
              <a:t>1/30/2015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BCF5C-5101-994E-A1C1-8B6960400C39}" type="slidenum">
              <a:rPr lang="en-US" smtClean="0"/>
              <a:t>‹#›</a:t>
            </a:fld>
            <a:endParaRPr lang="en-US" dirty="0"/>
          </a:p>
        </p:txBody>
      </p:sp>
    </p:spTree>
    <p:extLst>
      <p:ext uri="{BB962C8B-B14F-4D97-AF65-F5344CB8AC3E}">
        <p14:creationId xmlns:p14="http://schemas.microsoft.com/office/powerpoint/2010/main" val="461757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64650-C1E5-8148-BCEA-C84A432DABB8}" type="datetimeFigureOut">
              <a:rPr lang="en-US" smtClean="0"/>
              <a:t>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20B9E-E9A0-DE42-9DE7-759A08439824}" type="slidenum">
              <a:rPr lang="en-US" smtClean="0"/>
              <a:t>‹#›</a:t>
            </a:fld>
            <a:endParaRPr lang="en-US" dirty="0"/>
          </a:p>
        </p:txBody>
      </p:sp>
    </p:spTree>
    <p:extLst>
      <p:ext uri="{BB962C8B-B14F-4D97-AF65-F5344CB8AC3E}">
        <p14:creationId xmlns:p14="http://schemas.microsoft.com/office/powerpoint/2010/main" val="495540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urveymonkey.com/s/CI_Schools_Syste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urveymonkey.com/s/CI_Schools_System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urveymonkey.com/s/CI_Schools_Syste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urveymonkey.com/s/CI_Schools_Syste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Notes:</a:t>
            </a:r>
            <a:r>
              <a:rPr lang="en-US" b="1" baseline="0" dirty="0" smtClean="0"/>
              <a:t> </a:t>
            </a:r>
            <a:r>
              <a:rPr lang="en-US" dirty="0" smtClean="0"/>
              <a:t>This presentation</a:t>
            </a:r>
            <a:r>
              <a:rPr lang="en-US" baseline="0" dirty="0" smtClean="0"/>
              <a:t> provides information  for various educational institutions.  If you need a presentation for a specific type of institution (e.g. schools, systems, corporations, digital learning), simply hide the slides and omit the information that is in the notes that would not apply.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a:t>
            </a:fld>
            <a:endParaRPr lang="en-US" dirty="0"/>
          </a:p>
        </p:txBody>
      </p:sp>
    </p:spTree>
    <p:extLst>
      <p:ext uri="{BB962C8B-B14F-4D97-AF65-F5344CB8AC3E}">
        <p14:creationId xmlns:p14="http://schemas.microsoft.com/office/powerpoint/2010/main" val="295345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a:t>
            </a:r>
            <a:r>
              <a:rPr lang="en-US" sz="1400" b="0" baseline="0" dirty="0" smtClean="0"/>
              <a:t>  </a:t>
            </a:r>
            <a:r>
              <a:rPr lang="en-US" dirty="0" smtClean="0">
                <a:solidFill>
                  <a:schemeClr val="tx2"/>
                </a:solidFill>
              </a:rPr>
              <a:t>The </a:t>
            </a:r>
            <a:r>
              <a:rPr lang="en-US" b="1" dirty="0" smtClean="0">
                <a:solidFill>
                  <a:schemeClr val="tx2"/>
                </a:solidFill>
              </a:rPr>
              <a:t>five AdvancED Standards </a:t>
            </a:r>
            <a:r>
              <a:rPr lang="en-US" b="0" dirty="0" smtClean="0">
                <a:solidFill>
                  <a:schemeClr val="tx2"/>
                </a:solidFill>
              </a:rPr>
              <a:t>are comprehensive statements of quality practices and conditions that research and best practice indicate are necessary for schools to achieve quality student performance results and organizational effectiveness</a:t>
            </a:r>
            <a:r>
              <a:rPr lang="en-US" b="0" dirty="0" smtClean="0"/>
              <a:t>.</a:t>
            </a:r>
          </a:p>
          <a:p>
            <a:endParaRPr lang="en-US" b="0" dirty="0" smtClean="0"/>
          </a:p>
          <a:p>
            <a:r>
              <a:rPr lang="en-US" b="0" dirty="0" smtClean="0"/>
              <a:t>Accompanying each standard are </a:t>
            </a:r>
            <a:r>
              <a:rPr lang="en-US" b="1" dirty="0" smtClean="0"/>
              <a:t>indicators</a:t>
            </a:r>
            <a:r>
              <a:rPr lang="en-US" b="0" dirty="0" smtClean="0"/>
              <a:t>. The indicators are operational definitions or descriptions of exemplary practices and processes. When seen together, the indicators provide a comprehensive picture of each standard. </a:t>
            </a:r>
          </a:p>
          <a:p>
            <a:r>
              <a:rPr lang="en-US" b="0" baseline="0" dirty="0" smtClean="0"/>
              <a:t>  </a:t>
            </a:r>
          </a:p>
          <a:p>
            <a:r>
              <a:rPr lang="en-US" b="1" baseline="0" dirty="0" smtClean="0"/>
              <a:t>What does this tell us?  </a:t>
            </a:r>
            <a:r>
              <a:rPr lang="en-US" b="0" dirty="0" smtClean="0"/>
              <a:t>The 33 (+) or more indicators will be rated individually on a 1-4 scale (four descriptive levels) that detail varying degrees of performance. The performance</a:t>
            </a:r>
            <a:r>
              <a:rPr lang="en-US" b="0" baseline="0" dirty="0" smtClean="0"/>
              <a:t> levels contain rich, detailed descriptors of what this indicator looks like in practice.  </a:t>
            </a:r>
            <a:endParaRPr lang="en-US" b="0" dirty="0" smtClean="0"/>
          </a:p>
          <a:p>
            <a:endParaRPr lang="en-US" b="0" dirty="0" smtClean="0"/>
          </a:p>
          <a:p>
            <a:r>
              <a:rPr lang="en-US" b="1" dirty="0" smtClean="0"/>
              <a:t>Evidence</a:t>
            </a:r>
            <a:r>
              <a:rPr lang="en-US" b="0" dirty="0" smtClean="0"/>
              <a:t> identifies the practices and/or processes being implemented that demonstrate the degree to which the school is meeting the indicator. It supports (provides proof) the claim made and answers the how do we know we are doing what we say. </a:t>
            </a:r>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11</a:t>
            </a:fld>
            <a:endParaRPr lang="en-US" dirty="0"/>
          </a:p>
        </p:txBody>
      </p:sp>
    </p:spTree>
    <p:extLst>
      <p:ext uri="{BB962C8B-B14F-4D97-AF65-F5344CB8AC3E}">
        <p14:creationId xmlns:p14="http://schemas.microsoft.com/office/powerpoint/2010/main" val="211513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Notes: </a:t>
            </a:r>
            <a:r>
              <a:rPr lang="en-US" dirty="0" smtClean="0"/>
              <a:t>Goals for this</a:t>
            </a:r>
            <a:r>
              <a:rPr lang="en-US" baseline="0" dirty="0" smtClean="0"/>
              <a:t> part of the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12</a:t>
            </a:fld>
            <a:endParaRPr lang="en-US" dirty="0"/>
          </a:p>
        </p:txBody>
      </p:sp>
    </p:spTree>
    <p:extLst>
      <p:ext uri="{BB962C8B-B14F-4D97-AF65-F5344CB8AC3E}">
        <p14:creationId xmlns:p14="http://schemas.microsoft.com/office/powerpoint/2010/main" val="58884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a:t>
            </a:r>
          </a:p>
          <a:p>
            <a:pPr defTabSz="457155">
              <a:defRPr/>
            </a:pPr>
            <a:r>
              <a:rPr lang="en-US" b="1" baseline="0" dirty="0" smtClean="0"/>
              <a:t>Four Main Steps to the use of the AdvancED Stakeholder Surveys and Feedback Diagnostic:</a:t>
            </a:r>
          </a:p>
          <a:p>
            <a:endParaRPr lang="en-US" b="1" dirty="0">
              <a:latin typeface="Avenir Roman"/>
              <a:ea typeface="Avenir Roman"/>
              <a:cs typeface="Avenir Roman"/>
              <a:sym typeface="Avenir Roman"/>
            </a:endParaRPr>
          </a:p>
          <a:p>
            <a:r>
              <a:rPr lang="en-US" b="1" dirty="0">
                <a:latin typeface="Avenir Roman"/>
                <a:ea typeface="Avenir Roman"/>
                <a:cs typeface="Avenir Roman"/>
                <a:sym typeface="Avenir Roman"/>
              </a:rPr>
              <a:t>(There are 4 dissolve-in animations.)</a:t>
            </a:r>
          </a:p>
          <a:p>
            <a:r>
              <a:rPr lang="en-US" dirty="0">
                <a:latin typeface="Avenir Roman"/>
                <a:ea typeface="Avenir Roman"/>
                <a:cs typeface="Avenir Roman"/>
                <a:sym typeface="Avenir Roman"/>
              </a:rPr>
              <a:t>The use of surveys and completion of the Stakeholder Feedback Diagnostic provides an overview of stakeholders’ perceptions regarding an institution.</a:t>
            </a:r>
          </a:p>
          <a:p>
            <a:r>
              <a:rPr lang="en-US" dirty="0">
                <a:latin typeface="Avenir Roman"/>
                <a:ea typeface="Avenir Roman"/>
                <a:cs typeface="Avenir Roman"/>
                <a:sym typeface="Avenir Roman"/>
              </a:rPr>
              <a:t>Surveys that are aligned with the AdvancED Standards are deployed, responses gathered and results analyzed. Careful consideration of the results contributes to an institution’s continuous improvement planning.</a:t>
            </a:r>
          </a:p>
          <a:p>
            <a:endParaRPr lang="en-US" dirty="0">
              <a:latin typeface="Avenir Roman"/>
              <a:ea typeface="Avenir Roman"/>
              <a:cs typeface="Avenir Roman"/>
              <a:sym typeface="Avenir Roman"/>
            </a:endParaRPr>
          </a:p>
          <a:p>
            <a:r>
              <a:rPr lang="en-US" dirty="0">
                <a:latin typeface="Avenir Roman"/>
                <a:ea typeface="Avenir Roman"/>
                <a:cs typeface="Avenir Roman"/>
                <a:sym typeface="Avenir Roman"/>
              </a:rPr>
              <a:t>Surveys are completed electronically (English) or on paper (variety of languages).  Electronically completed surveys have a 24 hour turn-around. Hard copies take generally three weeks to process. </a:t>
            </a:r>
            <a:endParaRPr lang="en-US" b="1" baseline="0" dirty="0" smtClean="0"/>
          </a:p>
          <a:p>
            <a:endParaRPr lang="en-US" b="1" baseline="0" dirty="0" smtClean="0"/>
          </a:p>
          <a:p>
            <a:r>
              <a:rPr lang="en-US" b="0" dirty="0" smtClean="0"/>
              <a:t>There are four main steps to completing the Stakeholder Feedback Diagnostic:</a:t>
            </a:r>
          </a:p>
          <a:p>
            <a:pPr marL="336455" indent="-336455">
              <a:buFont typeface="Arial" panose="020B0604020202020204" pitchFamily="34" charset="0"/>
              <a:buChar char="•"/>
            </a:pPr>
            <a:r>
              <a:rPr lang="en-US" b="0" dirty="0" smtClean="0"/>
              <a:t>Administer the surveys to designated stakeholder populations.</a:t>
            </a:r>
          </a:p>
          <a:p>
            <a:pPr marL="336455" indent="-336455">
              <a:buFont typeface="Arial" panose="020B0604020202020204" pitchFamily="34" charset="0"/>
              <a:buChar char="•"/>
            </a:pPr>
            <a:r>
              <a:rPr lang="en-US" b="0" dirty="0" smtClean="0"/>
              <a:t>Gather and analyze survey results</a:t>
            </a:r>
            <a:r>
              <a:rPr lang="en-US" b="0" baseline="0" dirty="0" smtClean="0"/>
              <a:t> (from various stakeholder groups)</a:t>
            </a:r>
            <a:endParaRPr lang="en-US" b="0" dirty="0" smtClean="0"/>
          </a:p>
          <a:p>
            <a:pPr marL="336455" indent="-336455">
              <a:buFont typeface="Arial" panose="020B0604020202020204" pitchFamily="34" charset="0"/>
              <a:buChar char="•"/>
            </a:pPr>
            <a:r>
              <a:rPr lang="en-US" b="0" dirty="0" smtClean="0"/>
              <a:t>Complete Diagnostic:  Formulate the Stakeholder Feedback Data Document</a:t>
            </a:r>
          </a:p>
          <a:p>
            <a:pPr marL="336455" lvl="3" indent="-336455">
              <a:buFont typeface="Arial" panose="020B0604020202020204" pitchFamily="34" charset="0"/>
              <a:buChar char="•"/>
            </a:pPr>
            <a:r>
              <a:rPr lang="en-US" b="0" dirty="0" smtClean="0"/>
              <a:t>                                       Apply the Evaluative Criteria</a:t>
            </a:r>
          </a:p>
          <a:p>
            <a:pPr marL="336455" indent="-336455">
              <a:buFont typeface="Arial" panose="020B0604020202020204" pitchFamily="34" charset="0"/>
              <a:buChar char="•"/>
            </a:pPr>
            <a:r>
              <a:rPr lang="en-US" b="0" dirty="0" smtClean="0"/>
              <a:t>                                       Respond to Diagnostic Questions</a:t>
            </a:r>
          </a:p>
          <a:p>
            <a:pPr marL="336455" indent="-336455">
              <a:buFont typeface="Arial" panose="020B0604020202020204" pitchFamily="34" charset="0"/>
              <a:buChar char="•"/>
            </a:pPr>
            <a:r>
              <a:rPr lang="en-US" b="0" dirty="0" smtClean="0"/>
              <a:t>Utilize survey results in</a:t>
            </a:r>
            <a:r>
              <a:rPr lang="en-US" b="0" baseline="0" dirty="0" smtClean="0"/>
              <a:t> your continuous improvement planning.</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13</a:t>
            </a:fld>
            <a:endParaRPr lang="en-US" dirty="0"/>
          </a:p>
        </p:txBody>
      </p:sp>
    </p:spTree>
    <p:extLst>
      <p:ext uri="{BB962C8B-B14F-4D97-AF65-F5344CB8AC3E}">
        <p14:creationId xmlns:p14="http://schemas.microsoft.com/office/powerpoint/2010/main" val="411213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a:t>
            </a:r>
            <a:r>
              <a:rPr lang="en-US" b="0" dirty="0" smtClean="0"/>
              <a:t>Based on the</a:t>
            </a:r>
            <a:r>
              <a:rPr lang="en-US" b="0" baseline="0" dirty="0" smtClean="0"/>
              <a:t> stakeholders’ </a:t>
            </a:r>
            <a:r>
              <a:rPr lang="en-US" b="0" dirty="0" smtClean="0"/>
              <a:t>reflections and informed decisions resulting</a:t>
            </a:r>
            <a:r>
              <a:rPr lang="en-US" b="0" baseline="0" dirty="0" smtClean="0"/>
              <a:t> from the institution’s self-assessment, analysis of student performance and stakeholder feedback results, the institution identifies its improvement priorities and plans on how to address them. </a:t>
            </a:r>
          </a:p>
          <a:p>
            <a:r>
              <a:rPr lang="en-US" b="0" baseline="0" dirty="0" smtClean="0"/>
              <a:t>Provisions for monitoring the implementation of their improvement efforts and assessing their impact are incorporated into the plan. </a:t>
            </a:r>
          </a:p>
          <a:p>
            <a:r>
              <a:rPr lang="en-US" b="0" baseline="0" dirty="0" smtClean="0"/>
              <a:t>The implementation of a quality improvement plan contributes to the institution’s ability to move forward into its future. </a:t>
            </a:r>
            <a:endParaRPr lang="en-US" b="0"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14</a:t>
            </a:fld>
            <a:endParaRPr lang="en-US" dirty="0"/>
          </a:p>
        </p:txBody>
      </p:sp>
    </p:spTree>
    <p:extLst>
      <p:ext uri="{BB962C8B-B14F-4D97-AF65-F5344CB8AC3E}">
        <p14:creationId xmlns:p14="http://schemas.microsoft.com/office/powerpoint/2010/main" val="53586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41101" eaLnBrk="1" fontAlgn="auto" latinLnBrk="0" hangingPunct="1">
              <a:lnSpc>
                <a:spcPct val="125000"/>
              </a:lnSpc>
              <a:spcBef>
                <a:spcPts val="0"/>
              </a:spcBef>
              <a:spcAft>
                <a:spcPts val="0"/>
              </a:spcAft>
              <a:buClrTx/>
              <a:buSzTx/>
              <a:buFontTx/>
              <a:buNone/>
              <a:tabLst/>
              <a:defRPr/>
            </a:pPr>
            <a:r>
              <a:rPr lang="en-US" b="1" dirty="0" smtClean="0"/>
              <a:t>Notes:  </a:t>
            </a:r>
            <a:r>
              <a:rPr lang="en-US" dirty="0" smtClean="0"/>
              <a:t>Encourage the participants to make the most of their continuous improvement process.</a:t>
            </a:r>
            <a:r>
              <a:rPr lang="en-US" baseline="0" dirty="0" smtClean="0"/>
              <a:t>  The internal review has the ability to engage stakeholders in a reflective and collaborative process, that increases their knowledge, sense of ownership, and contributes to the institution’s efforts to ensure student success.    </a:t>
            </a:r>
          </a:p>
          <a:p>
            <a:pPr marL="0" marR="0" indent="0" defTabSz="441101" eaLnBrk="1" fontAlgn="auto" latinLnBrk="0" hangingPunct="1">
              <a:lnSpc>
                <a:spcPct val="125000"/>
              </a:lnSpc>
              <a:spcBef>
                <a:spcPts val="0"/>
              </a:spcBef>
              <a:spcAft>
                <a:spcPts val="0"/>
              </a:spcAft>
              <a:buClrTx/>
              <a:buSzTx/>
              <a:buFontTx/>
              <a:buNone/>
              <a:tabLst/>
              <a:defRPr/>
            </a:pPr>
            <a:endParaRPr lang="en-US" baseline="0" dirty="0" smtClean="0"/>
          </a:p>
          <a:p>
            <a:pPr marL="342900" marR="0" lvl="0" indent="-342900">
              <a:spcBef>
                <a:spcPts val="0"/>
              </a:spcBef>
              <a:spcAft>
                <a:spcPts val="0"/>
              </a:spcAft>
              <a:buFont typeface="Wingdings"/>
              <a:buChar char=""/>
              <a:tabLst>
                <a:tab pos="457200" algn="l"/>
              </a:tabLst>
            </a:pPr>
            <a:r>
              <a:rPr lang="en-US" sz="1200" dirty="0" smtClean="0">
                <a:effectLst/>
              </a:rPr>
              <a:t>Examines organizational effectiveness</a:t>
            </a:r>
          </a:p>
          <a:p>
            <a:pPr marL="342900" marR="0" lvl="0" indent="-342900">
              <a:spcBef>
                <a:spcPts val="0"/>
              </a:spcBef>
              <a:spcAft>
                <a:spcPts val="0"/>
              </a:spcAft>
              <a:buFont typeface="Wingdings"/>
              <a:buChar char=""/>
              <a:tabLst>
                <a:tab pos="457200" algn="l"/>
              </a:tabLst>
            </a:pPr>
            <a:r>
              <a:rPr lang="en-US" sz="1200" dirty="0" smtClean="0">
                <a:effectLst/>
              </a:rPr>
              <a:t>Analyzes student performance </a:t>
            </a:r>
          </a:p>
          <a:p>
            <a:pPr marL="342900" marR="0" lvl="0" indent="-342900">
              <a:spcBef>
                <a:spcPts val="0"/>
              </a:spcBef>
              <a:spcAft>
                <a:spcPts val="0"/>
              </a:spcAft>
              <a:buFont typeface="Wingdings"/>
              <a:buChar char=""/>
              <a:tabLst>
                <a:tab pos="457200" algn="l"/>
              </a:tabLst>
            </a:pPr>
            <a:r>
              <a:rPr lang="en-US" sz="1200" dirty="0" smtClean="0">
                <a:effectLst/>
              </a:rPr>
              <a:t>Engages stakeholders in deliberate reflection</a:t>
            </a:r>
          </a:p>
          <a:p>
            <a:pPr marL="342900" marR="0" lvl="0" indent="-342900">
              <a:spcBef>
                <a:spcPts val="0"/>
              </a:spcBef>
              <a:spcAft>
                <a:spcPts val="0"/>
              </a:spcAft>
              <a:buFont typeface="Wingdings"/>
              <a:buChar char=""/>
              <a:tabLst>
                <a:tab pos="457200" algn="l"/>
              </a:tabLst>
            </a:pPr>
            <a:r>
              <a:rPr lang="en-US" sz="1200" dirty="0" smtClean="0">
                <a:effectLst/>
              </a:rPr>
              <a:t>Promotes deep and collective understanding of practices, processes and impact</a:t>
            </a:r>
          </a:p>
          <a:p>
            <a:pPr marL="342900" marR="0" lvl="0" indent="-342900">
              <a:spcBef>
                <a:spcPts val="0"/>
              </a:spcBef>
              <a:spcAft>
                <a:spcPts val="0"/>
              </a:spcAft>
              <a:buFont typeface="Wingdings"/>
              <a:buChar char=""/>
              <a:tabLst>
                <a:tab pos="457200" algn="l"/>
              </a:tabLst>
            </a:pPr>
            <a:r>
              <a:rPr lang="en-US" sz="1200" dirty="0" smtClean="0">
                <a:effectLst/>
              </a:rPr>
              <a:t>Involves stakeholders in the continuous improvement of the system and its schools</a:t>
            </a:r>
          </a:p>
          <a:p>
            <a:pPr marL="342900" marR="0" lvl="0" indent="-342900">
              <a:spcBef>
                <a:spcPts val="0"/>
              </a:spcBef>
              <a:spcAft>
                <a:spcPts val="0"/>
              </a:spcAft>
              <a:buFont typeface="Wingdings"/>
              <a:buChar char=""/>
              <a:tabLst>
                <a:tab pos="457200" algn="l"/>
              </a:tabLst>
            </a:pPr>
            <a:r>
              <a:rPr lang="en-US" sz="1200" dirty="0" smtClean="0">
                <a:effectLst/>
              </a:rPr>
              <a:t>Provides a framework for rich dialogue and important discussion</a:t>
            </a:r>
          </a:p>
          <a:p>
            <a:pPr marL="342900" marR="0" lvl="0" indent="-342900">
              <a:spcBef>
                <a:spcPts val="0"/>
              </a:spcBef>
              <a:spcAft>
                <a:spcPts val="0"/>
              </a:spcAft>
              <a:buFont typeface="Wingdings"/>
              <a:buChar char=""/>
              <a:tabLst>
                <a:tab pos="457200" algn="l"/>
              </a:tabLst>
            </a:pPr>
            <a:r>
              <a:rPr lang="en-US" sz="1200" dirty="0" smtClean="0">
                <a:effectLst/>
              </a:rPr>
              <a:t>Produces valid evidence to inform and guide action</a:t>
            </a:r>
          </a:p>
          <a:p>
            <a:pPr marL="342900" marR="0" lvl="0" indent="-342900">
              <a:spcBef>
                <a:spcPts val="0"/>
              </a:spcBef>
              <a:spcAft>
                <a:spcPts val="0"/>
              </a:spcAft>
              <a:buFont typeface="Wingdings"/>
              <a:buChar char=""/>
              <a:tabLst>
                <a:tab pos="457200" algn="l"/>
              </a:tabLst>
            </a:pPr>
            <a:r>
              <a:rPr lang="en-US" sz="1200" dirty="0" smtClean="0">
                <a:effectLst/>
              </a:rPr>
              <a:t>Positions institutions to strategically improve </a:t>
            </a:r>
          </a:p>
          <a:p>
            <a:pPr marL="342900" marR="0" lvl="0" indent="-342900">
              <a:spcBef>
                <a:spcPts val="0"/>
              </a:spcBef>
              <a:spcAft>
                <a:spcPts val="0"/>
              </a:spcAft>
              <a:buFont typeface="Wingdings"/>
              <a:buChar char=""/>
              <a:tabLst>
                <a:tab pos="457200" algn="l"/>
              </a:tabLst>
            </a:pPr>
            <a:r>
              <a:rPr lang="en-US" sz="1200" dirty="0" smtClean="0">
                <a:effectLst/>
              </a:rPr>
              <a:t>Provides context and information to the External Review Team</a:t>
            </a:r>
          </a:p>
          <a:p>
            <a:pPr marL="0" marR="0">
              <a:spcBef>
                <a:spcPts val="0"/>
              </a:spcBef>
              <a:spcAft>
                <a:spcPts val="0"/>
              </a:spcAft>
            </a:pPr>
            <a:r>
              <a:rPr lang="en-US" sz="900" dirty="0" smtClean="0">
                <a:effectLst/>
              </a:rPr>
              <a:t> </a:t>
            </a:r>
            <a:endParaRPr lang="en-US" sz="900" dirty="0" smtClean="0">
              <a:effectLst/>
              <a:latin typeface="+mn-lt"/>
              <a:ea typeface="Calibri"/>
              <a:cs typeface="Times New Roman"/>
            </a:endParaRPr>
          </a:p>
          <a:p>
            <a:pPr marL="0" marR="0" lvl="0" indent="0">
              <a:spcBef>
                <a:spcPts val="0"/>
              </a:spcBef>
              <a:spcAft>
                <a:spcPts val="0"/>
              </a:spcAft>
              <a:buFont typeface="Wingdings"/>
              <a:buNone/>
              <a:tabLst>
                <a:tab pos="457200" algn="l"/>
              </a:tabLst>
            </a:pPr>
            <a:endParaRPr lang="en-US" sz="1200" dirty="0" smtClean="0">
              <a:effectLst/>
            </a:endParaRPr>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15</a:t>
            </a:fld>
            <a:endParaRPr lang="en-US" dirty="0"/>
          </a:p>
        </p:txBody>
      </p:sp>
    </p:spTree>
    <p:extLst>
      <p:ext uri="{BB962C8B-B14F-4D97-AF65-F5344CB8AC3E}">
        <p14:creationId xmlns:p14="http://schemas.microsoft.com/office/powerpoint/2010/main" val="89481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1987">
              <a:lnSpc>
                <a:spcPct val="125000"/>
              </a:lnSpc>
              <a:defRPr/>
            </a:pPr>
            <a:r>
              <a:rPr lang="en-US" b="1" dirty="0" smtClean="0"/>
              <a:t>Notes: </a:t>
            </a:r>
            <a:r>
              <a:rPr lang="en-US" dirty="0" smtClean="0"/>
              <a:t>The External Review has</a:t>
            </a:r>
            <a:r>
              <a:rPr lang="en-US" baseline="0" dirty="0" smtClean="0"/>
              <a:t> the focus of moving an institution forward into its future. It has the power to energize an institution’s leadership and stakeholders to aspire to and achieve higher levels of performance. Recognizing and addressing improvement priorities can serve as a roadmap for success.   </a:t>
            </a:r>
            <a:endParaRPr lang="en-US" dirty="0" smtClean="0"/>
          </a:p>
          <a:p>
            <a:endParaRPr lang="en-US" dirty="0" smtClean="0"/>
          </a:p>
          <a:p>
            <a:endParaRPr lang="en-US" dirty="0"/>
          </a:p>
        </p:txBody>
      </p:sp>
    </p:spTree>
    <p:extLst>
      <p:ext uri="{BB962C8B-B14F-4D97-AF65-F5344CB8AC3E}">
        <p14:creationId xmlns:p14="http://schemas.microsoft.com/office/powerpoint/2010/main" val="37483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Notes:</a:t>
            </a:r>
            <a:r>
              <a:rPr lang="en-US" b="1" baseline="0" dirty="0" smtClean="0"/>
              <a:t>  </a:t>
            </a:r>
            <a:r>
              <a:rPr lang="en-US" b="0" dirty="0" smtClean="0"/>
              <a:t>The activities of the External Review Team will</a:t>
            </a:r>
            <a:r>
              <a:rPr lang="en-US" b="0" baseline="0" dirty="0" smtClean="0"/>
              <a:t> focus on the assessment of the Standard Indicators, their classroom observations which concentrate on the learner and the learning environment, an assessment of the relevance and quality of the evidence gained through observations, interviews, and review of documents, and their discussions and deliberations.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17</a:t>
            </a:fld>
            <a:endParaRPr lang="en-US" dirty="0"/>
          </a:p>
        </p:txBody>
      </p:sp>
    </p:spTree>
    <p:extLst>
      <p:ext uri="{BB962C8B-B14F-4D97-AF65-F5344CB8AC3E}">
        <p14:creationId xmlns:p14="http://schemas.microsoft.com/office/powerpoint/2010/main" val="994997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eleot™ focuses</a:t>
            </a:r>
            <a:r>
              <a:rPr lang="en-US" baseline="0" dirty="0" smtClean="0"/>
              <a:t> on student engagement not on what the teacher is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 typeface="Arial" panose="020B0604020202020204" pitchFamily="34" charset="0"/>
              <a:buChar char="•"/>
            </a:pPr>
            <a:r>
              <a:rPr lang="en-US" dirty="0" smtClean="0"/>
              <a:t>Focuses on observed student behaviors</a:t>
            </a:r>
          </a:p>
          <a:p>
            <a:pPr marL="171450" indent="-171450">
              <a:buFont typeface="Arial" panose="020B0604020202020204" pitchFamily="34" charset="0"/>
              <a:buChar char="•"/>
            </a:pPr>
            <a:r>
              <a:rPr lang="en-US" dirty="0" smtClean="0"/>
              <a:t>Looks at patterns and trends, not individual classrooms</a:t>
            </a:r>
          </a:p>
          <a:p>
            <a:pPr marL="171450" indent="-171450">
              <a:buFont typeface="Arial" panose="020B0604020202020204" pitchFamily="34" charset="0"/>
              <a:buChar char="•"/>
            </a:pPr>
            <a:r>
              <a:rPr lang="en-US" dirty="0" smtClean="0"/>
              <a:t>Used as one piece of evidence (to corroborate other evidence regarding learning)</a:t>
            </a:r>
          </a:p>
          <a:p>
            <a:pPr marL="171450" indent="-171450">
              <a:buFont typeface="Arial" panose="020B0604020202020204" pitchFamily="34" charset="0"/>
              <a:buChar char="•"/>
            </a:pPr>
            <a:r>
              <a:rPr lang="en-US" dirty="0" smtClean="0"/>
              <a:t>Only</a:t>
            </a:r>
            <a:r>
              <a:rPr lang="en-US" baseline="0" dirty="0" smtClean="0"/>
              <a:t> the seven environment averages are reported in the Exit Report and the External Review Report</a:t>
            </a:r>
            <a:endParaRPr lang="en-US" dirty="0" smtClean="0"/>
          </a:p>
          <a:p>
            <a:endParaRPr lang="en-US" dirty="0" smtClean="0"/>
          </a:p>
          <a:p>
            <a:endParaRPr lang="en-US" dirty="0"/>
          </a:p>
        </p:txBody>
      </p:sp>
    </p:spTree>
    <p:extLst>
      <p:ext uri="{BB962C8B-B14F-4D97-AF65-F5344CB8AC3E}">
        <p14:creationId xmlns:p14="http://schemas.microsoft.com/office/powerpoint/2010/main" val="55546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a:t>
            </a:r>
            <a:r>
              <a:rPr lang="en-US" sz="1200" dirty="0" smtClean="0">
                <a:latin typeface="Avenir Roman"/>
                <a:ea typeface="Avenir Roman"/>
                <a:cs typeface="Avenir Roman"/>
                <a:sym typeface="Avenir Roman"/>
              </a:rPr>
              <a:t>The Effective Learning Environments Observation Tool (eleot™) is a state-of-the-art, learner-centric observation instrument, that quantifies students’ engagement, attitudes and dispositions organized in 7 environments: Equitable Learning, High Expectations, Supportive Learning, Active Learning, Progress Monitoring and Feedback, Well-Managed Learning, and Digital Learning.  All evaluators are trained, reached acceptable levels of inter-rater reliability, and certified to use this research-based and validated instrument.</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19</a:t>
            </a:fld>
            <a:endParaRPr lang="en-US" dirty="0"/>
          </a:p>
        </p:txBody>
      </p:sp>
    </p:spTree>
    <p:extLst>
      <p:ext uri="{BB962C8B-B14F-4D97-AF65-F5344CB8AC3E}">
        <p14:creationId xmlns:p14="http://schemas.microsoft.com/office/powerpoint/2010/main" val="388036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b="0" dirty="0" smtClean="0"/>
              <a:t>Screen captures of the Executive Summary in ASSIST</a:t>
            </a:r>
          </a:p>
        </p:txBody>
      </p:sp>
      <p:sp>
        <p:nvSpPr>
          <p:cNvPr id="4" name="Slide Number Placeholder 3"/>
          <p:cNvSpPr>
            <a:spLocks noGrp="1"/>
          </p:cNvSpPr>
          <p:nvPr>
            <p:ph type="sldNum" sz="quarter" idx="10"/>
          </p:nvPr>
        </p:nvSpPr>
        <p:spPr/>
        <p:txBody>
          <a:bodyPr/>
          <a:lstStyle/>
          <a:p>
            <a:fld id="{79420B9E-E9A0-DE42-9DE7-759A08439824}" type="slidenum">
              <a:rPr lang="en-US" smtClean="0"/>
              <a:t>20</a:t>
            </a:fld>
            <a:endParaRPr lang="en-US" dirty="0"/>
          </a:p>
        </p:txBody>
      </p:sp>
    </p:spTree>
    <p:extLst>
      <p:ext uri="{BB962C8B-B14F-4D97-AF65-F5344CB8AC3E}">
        <p14:creationId xmlns:p14="http://schemas.microsoft.com/office/powerpoint/2010/main" val="281669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a:lnSpc>
                <a:spcPct val="90000"/>
              </a:lnSpc>
            </a:pPr>
            <a:endParaRPr lang="en-US" sz="1200" dirty="0" smtClean="0"/>
          </a:p>
          <a:p>
            <a:pPr>
              <a:lnSpc>
                <a:spcPct val="90000"/>
              </a:lnSpc>
            </a:pPr>
            <a:r>
              <a:rPr lang="en-US" sz="1200" dirty="0" smtClean="0"/>
              <a:t>Goals</a:t>
            </a:r>
            <a:r>
              <a:rPr lang="en-US" sz="1200" baseline="0" dirty="0" smtClean="0"/>
              <a:t> for the training:</a:t>
            </a:r>
          </a:p>
          <a:p>
            <a:pPr>
              <a:lnSpc>
                <a:spcPct val="90000"/>
              </a:lnSpc>
            </a:pPr>
            <a:endParaRPr lang="en-US" sz="1200" baseline="0" dirty="0" smtClean="0"/>
          </a:p>
          <a:p>
            <a:pPr marL="228600" indent="-228600">
              <a:lnSpc>
                <a:spcPct val="90000"/>
              </a:lnSpc>
              <a:buFont typeface="+mj-lt"/>
              <a:buAutoNum type="arabicPeriod"/>
            </a:pPr>
            <a:r>
              <a:rPr lang="en-US" sz="1200" dirty="0" smtClean="0"/>
              <a:t>Understand the relationship between continuous improvement and accreditation</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Gain awareness of the AdvancED Protocol</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Explore how to use diagnostic tools for meaningful self-assessment and continuous improvement</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Understand the AdvancED External Review process as the foundation for continuous improvement</a:t>
            </a:r>
          </a:p>
          <a:p>
            <a:pPr marL="228600" indent="-228600">
              <a:lnSpc>
                <a:spcPct val="90000"/>
              </a:lnSpc>
              <a:buFont typeface="+mj-lt"/>
              <a:buAutoNum type="arabicPeriod"/>
            </a:pPr>
            <a:endParaRPr lang="en-US" sz="1200" dirty="0" smtClean="0"/>
          </a:p>
          <a:p>
            <a:pPr marL="0" indent="0">
              <a:lnSpc>
                <a:spcPct val="90000"/>
              </a:lnSpc>
              <a:buFont typeface="+mj-lt"/>
              <a:buNone/>
            </a:pPr>
            <a:r>
              <a:rPr lang="en-US" sz="1200" dirty="0" smtClean="0"/>
              <a:t>Provide</a:t>
            </a:r>
            <a:r>
              <a:rPr lang="en-US" sz="1200" baseline="0" dirty="0" smtClean="0"/>
              <a:t> participants with the training survey link:</a:t>
            </a:r>
          </a:p>
          <a:p>
            <a:pPr marL="0" marR="0" indent="0" algn="l" defTabSz="457200" rtl="0" eaLnBrk="1" fontAlgn="auto" latinLnBrk="0" hangingPunct="1">
              <a:lnSpc>
                <a:spcPct val="90000"/>
              </a:lnSpc>
              <a:spcBef>
                <a:spcPts val="0"/>
              </a:spcBef>
              <a:spcAft>
                <a:spcPts val="0"/>
              </a:spcAft>
              <a:buClrTx/>
              <a:buSzTx/>
              <a:buFont typeface="+mj-lt"/>
              <a:buNone/>
              <a:tabLst/>
              <a:defRPr/>
            </a:pPr>
            <a:r>
              <a:rPr lang="en-US" sz="1200" u="sng" dirty="0" smtClean="0">
                <a:hlinkClick r:id="rId3"/>
              </a:rPr>
              <a:t>https://www.surveymonkey.com/s/CI_Schools_Systems</a:t>
            </a:r>
            <a:endParaRPr lang="en-US" dirty="0" smtClean="0"/>
          </a:p>
          <a:p>
            <a:pPr marL="0" indent="0">
              <a:lnSpc>
                <a:spcPct val="90000"/>
              </a:lnSpc>
              <a:buFont typeface="+mj-lt"/>
              <a:buNone/>
            </a:pPr>
            <a:endParaRPr lang="en-US" b="1" dirty="0" smtClean="0"/>
          </a:p>
          <a:p>
            <a:pPr marL="0" indent="0">
              <a:lnSpc>
                <a:spcPct val="90000"/>
              </a:lnSpc>
              <a:buFont typeface="+mj-lt"/>
              <a:buNone/>
            </a:pPr>
            <a:r>
              <a:rPr lang="en-US" b="0" dirty="0" smtClean="0"/>
              <a:t>This</a:t>
            </a:r>
            <a:r>
              <a:rPr lang="en-US" b="0" baseline="0" dirty="0" smtClean="0"/>
              <a:t> link is also positioned on the last slide of this slide deck.</a:t>
            </a:r>
            <a:endParaRPr lang="en-US" b="0" dirty="0" smtClean="0"/>
          </a:p>
        </p:txBody>
      </p:sp>
      <p:sp>
        <p:nvSpPr>
          <p:cNvPr id="4" name="Slide Number Placeholder 3"/>
          <p:cNvSpPr>
            <a:spLocks noGrp="1"/>
          </p:cNvSpPr>
          <p:nvPr>
            <p:ph type="sldNum" sz="quarter" idx="10"/>
          </p:nvPr>
        </p:nvSpPr>
        <p:spPr/>
        <p:txBody>
          <a:bodyPr/>
          <a:lstStyle/>
          <a:p>
            <a:fld id="{79420B9E-E9A0-DE42-9DE7-759A08439824}" type="slidenum">
              <a:rPr lang="en-US" smtClean="0"/>
              <a:t>2</a:t>
            </a:fld>
            <a:endParaRPr lang="en-US" dirty="0"/>
          </a:p>
        </p:txBody>
      </p:sp>
    </p:spTree>
    <p:extLst>
      <p:ext uri="{BB962C8B-B14F-4D97-AF65-F5344CB8AC3E}">
        <p14:creationId xmlns:p14="http://schemas.microsoft.com/office/powerpoint/2010/main" val="910144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three domains of performance are derived from the AdvancED Standards and Indicators; the Analysis of Student Performance; and the Engagement and Involvement of Stakeholders.  Within each domain institutions will be able to connect to the individual performance levels that are applied in support of the AdvancED Standards and evaluative criteria.  Within the performance levels are detailed descriptors that can be a valuable source of guidance for continuous improvement.  Upon review of the findings in this report, institutional leaders should work with their staff to review and understand the evidence and rationale for each Required Action as well as the corresponding pathway to improvement described in the performance levels of the selected Indicator.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IEQ provides a new framework that recognizes and supports the journey of continuous improvement.  Your institution's IEQ is the starting point for continuous improvement.  Your actions for improvement that have a positive impact will be reflected in your IEQ score.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IEQ Institutional Score: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Teaching and Learning Impact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(Standards 3 and 5; Student Performance Criteria)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Leadership Capacity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(Standards 1 and 2; Stakeholder Engagement Criteria)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Resource Utilization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 4)</a:t>
            </a:r>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21</a:t>
            </a:fld>
            <a:endParaRPr lang="en-US" dirty="0"/>
          </a:p>
        </p:txBody>
      </p:sp>
    </p:spTree>
    <p:extLst>
      <p:ext uri="{BB962C8B-B14F-4D97-AF65-F5344CB8AC3E}">
        <p14:creationId xmlns:p14="http://schemas.microsoft.com/office/powerpoint/2010/main" val="1774124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41101" eaLnBrk="1" fontAlgn="auto" latinLnBrk="0" hangingPunct="1">
              <a:lnSpc>
                <a:spcPct val="125000"/>
              </a:lnSpc>
              <a:spcBef>
                <a:spcPts val="0"/>
              </a:spcBef>
              <a:spcAft>
                <a:spcPts val="0"/>
              </a:spcAft>
              <a:buClrTx/>
              <a:buSzTx/>
              <a:buFontTx/>
              <a:buNone/>
              <a:tabLst/>
              <a:defRPr/>
            </a:pPr>
            <a:r>
              <a:rPr lang="en-US" b="1" dirty="0" smtClean="0"/>
              <a:t>Notes:  </a:t>
            </a:r>
            <a:r>
              <a:rPr lang="en-US" dirty="0" smtClean="0"/>
              <a:t>Encourage the participants to make the most of their continuous improvement process.</a:t>
            </a:r>
            <a:r>
              <a:rPr lang="en-US" baseline="0" dirty="0" smtClean="0"/>
              <a:t>  The internal review has the ability to engage stakeholders in a reflective and collaborative process, that increases their knowledge, sense of ownership, and contributes to the institution’s efforts to ensure student success.    </a:t>
            </a:r>
          </a:p>
          <a:p>
            <a:pPr marL="0" marR="0" indent="0" defTabSz="441101" eaLnBrk="1" fontAlgn="auto" latinLnBrk="0" hangingPunct="1">
              <a:lnSpc>
                <a:spcPct val="125000"/>
              </a:lnSpc>
              <a:spcBef>
                <a:spcPts val="0"/>
              </a:spcBef>
              <a:spcAft>
                <a:spcPts val="0"/>
              </a:spcAft>
              <a:buClrTx/>
              <a:buSzTx/>
              <a:buFontTx/>
              <a:buNone/>
              <a:tabLst/>
              <a:defRPr/>
            </a:pPr>
            <a:endParaRPr lang="en-US" baseline="0" dirty="0" smtClean="0"/>
          </a:p>
          <a:p>
            <a:pPr marL="342900" marR="0" lvl="0" indent="-342900">
              <a:spcBef>
                <a:spcPts val="0"/>
              </a:spcBef>
              <a:spcAft>
                <a:spcPts val="0"/>
              </a:spcAft>
              <a:buFont typeface="Wingdings"/>
              <a:buChar char=""/>
              <a:tabLst>
                <a:tab pos="457200" algn="l"/>
              </a:tabLst>
            </a:pPr>
            <a:r>
              <a:rPr lang="en-US" sz="1200" dirty="0" smtClean="0">
                <a:effectLst/>
              </a:rPr>
              <a:t>Examines organizational effectiveness</a:t>
            </a:r>
          </a:p>
          <a:p>
            <a:pPr marL="342900" marR="0" lvl="0" indent="-342900">
              <a:spcBef>
                <a:spcPts val="0"/>
              </a:spcBef>
              <a:spcAft>
                <a:spcPts val="0"/>
              </a:spcAft>
              <a:buFont typeface="Wingdings"/>
              <a:buChar char=""/>
              <a:tabLst>
                <a:tab pos="457200" algn="l"/>
              </a:tabLst>
            </a:pPr>
            <a:r>
              <a:rPr lang="en-US" sz="1200" dirty="0" smtClean="0">
                <a:effectLst/>
              </a:rPr>
              <a:t>Analyzes student performance </a:t>
            </a:r>
          </a:p>
          <a:p>
            <a:pPr marL="342900" marR="0" lvl="0" indent="-342900">
              <a:spcBef>
                <a:spcPts val="0"/>
              </a:spcBef>
              <a:spcAft>
                <a:spcPts val="0"/>
              </a:spcAft>
              <a:buFont typeface="Wingdings"/>
              <a:buChar char=""/>
              <a:tabLst>
                <a:tab pos="457200" algn="l"/>
              </a:tabLst>
            </a:pPr>
            <a:r>
              <a:rPr lang="en-US" sz="1200" dirty="0" smtClean="0">
                <a:effectLst/>
              </a:rPr>
              <a:t>Engages stakeholders in deliberate reflection</a:t>
            </a:r>
          </a:p>
          <a:p>
            <a:pPr marL="342900" marR="0" lvl="0" indent="-342900">
              <a:spcBef>
                <a:spcPts val="0"/>
              </a:spcBef>
              <a:spcAft>
                <a:spcPts val="0"/>
              </a:spcAft>
              <a:buFont typeface="Wingdings"/>
              <a:buChar char=""/>
              <a:tabLst>
                <a:tab pos="457200" algn="l"/>
              </a:tabLst>
            </a:pPr>
            <a:r>
              <a:rPr lang="en-US" sz="1200" dirty="0" smtClean="0">
                <a:effectLst/>
              </a:rPr>
              <a:t>Promotes deep and collective understanding of practices, processes and impact</a:t>
            </a:r>
          </a:p>
          <a:p>
            <a:pPr marL="342900" marR="0" lvl="0" indent="-342900">
              <a:spcBef>
                <a:spcPts val="0"/>
              </a:spcBef>
              <a:spcAft>
                <a:spcPts val="0"/>
              </a:spcAft>
              <a:buFont typeface="Wingdings"/>
              <a:buChar char=""/>
              <a:tabLst>
                <a:tab pos="457200" algn="l"/>
              </a:tabLst>
            </a:pPr>
            <a:r>
              <a:rPr lang="en-US" sz="1200" dirty="0" smtClean="0">
                <a:effectLst/>
              </a:rPr>
              <a:t>Involves stakeholders in the continuous improvement of the system and its schools</a:t>
            </a:r>
          </a:p>
          <a:p>
            <a:pPr marL="342900" marR="0" lvl="0" indent="-342900">
              <a:spcBef>
                <a:spcPts val="0"/>
              </a:spcBef>
              <a:spcAft>
                <a:spcPts val="0"/>
              </a:spcAft>
              <a:buFont typeface="Wingdings"/>
              <a:buChar char=""/>
              <a:tabLst>
                <a:tab pos="457200" algn="l"/>
              </a:tabLst>
            </a:pPr>
            <a:r>
              <a:rPr lang="en-US" sz="1200" dirty="0" smtClean="0">
                <a:effectLst/>
              </a:rPr>
              <a:t>Provides a framework for rich dialogue and important discussion</a:t>
            </a:r>
          </a:p>
          <a:p>
            <a:pPr marL="342900" marR="0" lvl="0" indent="-342900">
              <a:spcBef>
                <a:spcPts val="0"/>
              </a:spcBef>
              <a:spcAft>
                <a:spcPts val="0"/>
              </a:spcAft>
              <a:buFont typeface="Wingdings"/>
              <a:buChar char=""/>
              <a:tabLst>
                <a:tab pos="457200" algn="l"/>
              </a:tabLst>
            </a:pPr>
            <a:r>
              <a:rPr lang="en-US" sz="1200" dirty="0" smtClean="0">
                <a:effectLst/>
              </a:rPr>
              <a:t>Produces valid evidence to inform and guide action</a:t>
            </a:r>
          </a:p>
          <a:p>
            <a:pPr marL="342900" marR="0" lvl="0" indent="-342900">
              <a:spcBef>
                <a:spcPts val="0"/>
              </a:spcBef>
              <a:spcAft>
                <a:spcPts val="0"/>
              </a:spcAft>
              <a:buFont typeface="Wingdings"/>
              <a:buChar char=""/>
              <a:tabLst>
                <a:tab pos="457200" algn="l"/>
              </a:tabLst>
            </a:pPr>
            <a:r>
              <a:rPr lang="en-US" sz="1200" dirty="0" smtClean="0">
                <a:effectLst/>
              </a:rPr>
              <a:t>Positions institutions to strategically improve </a:t>
            </a:r>
          </a:p>
          <a:p>
            <a:pPr marL="342900" marR="0" lvl="0" indent="-342900">
              <a:spcBef>
                <a:spcPts val="0"/>
              </a:spcBef>
              <a:spcAft>
                <a:spcPts val="0"/>
              </a:spcAft>
              <a:buFont typeface="Wingdings"/>
              <a:buChar char=""/>
              <a:tabLst>
                <a:tab pos="457200" algn="l"/>
              </a:tabLst>
            </a:pPr>
            <a:r>
              <a:rPr lang="en-US" sz="1200" dirty="0" smtClean="0">
                <a:effectLst/>
              </a:rPr>
              <a:t>Provides context and information to the External Review Team</a:t>
            </a:r>
          </a:p>
          <a:p>
            <a:pPr marL="0" marR="0">
              <a:spcBef>
                <a:spcPts val="0"/>
              </a:spcBef>
              <a:spcAft>
                <a:spcPts val="0"/>
              </a:spcAft>
            </a:pPr>
            <a:r>
              <a:rPr lang="en-US" sz="900" dirty="0" smtClean="0">
                <a:effectLst/>
              </a:rPr>
              <a:t> </a:t>
            </a:r>
            <a:endParaRPr lang="en-US" sz="900" dirty="0" smtClean="0">
              <a:effectLst/>
              <a:latin typeface="+mn-lt"/>
              <a:ea typeface="Calibri"/>
              <a:cs typeface="Times New Roman"/>
            </a:endParaRPr>
          </a:p>
          <a:p>
            <a:pPr marL="0" marR="0" lvl="0" indent="0">
              <a:spcBef>
                <a:spcPts val="0"/>
              </a:spcBef>
              <a:spcAft>
                <a:spcPts val="0"/>
              </a:spcAft>
              <a:buFont typeface="Wingdings"/>
              <a:buNone/>
              <a:tabLst>
                <a:tab pos="457200" algn="l"/>
              </a:tabLst>
            </a:pPr>
            <a:endParaRPr lang="en-US" sz="1200" dirty="0" smtClean="0">
              <a:effectLst/>
            </a:endParaRPr>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22</a:t>
            </a:fld>
            <a:endParaRPr lang="en-US" dirty="0"/>
          </a:p>
        </p:txBody>
      </p:sp>
    </p:spTree>
    <p:extLst>
      <p:ext uri="{BB962C8B-B14F-4D97-AF65-F5344CB8AC3E}">
        <p14:creationId xmlns:p14="http://schemas.microsoft.com/office/powerpoint/2010/main" val="89481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41101" eaLnBrk="1" fontAlgn="auto" latinLnBrk="0" hangingPunct="1">
              <a:lnSpc>
                <a:spcPct val="125000"/>
              </a:lnSpc>
              <a:spcBef>
                <a:spcPts val="0"/>
              </a:spcBef>
              <a:spcAft>
                <a:spcPts val="0"/>
              </a:spcAft>
              <a:buClrTx/>
              <a:buSzTx/>
              <a:buFontTx/>
              <a:buNone/>
              <a:tabLst/>
              <a:defRPr/>
            </a:pPr>
            <a:r>
              <a:rPr lang="en-US" b="1" dirty="0" smtClean="0"/>
              <a:t>Notes:  </a:t>
            </a:r>
            <a:r>
              <a:rPr lang="en-US" dirty="0" smtClean="0"/>
              <a:t>Encourage the participants to make the most of their continuous improvement process.</a:t>
            </a:r>
            <a:r>
              <a:rPr lang="en-US" baseline="0" dirty="0" smtClean="0"/>
              <a:t>  The internal review has the ability to engage stakeholders in a reflective and collaborative process, that increases their knowledge, sense of ownership, and contributes to the institution’s efforts to ensure student success.    </a:t>
            </a:r>
          </a:p>
          <a:p>
            <a:pPr marL="0" marR="0" indent="0" defTabSz="441101" eaLnBrk="1" fontAlgn="auto" latinLnBrk="0" hangingPunct="1">
              <a:lnSpc>
                <a:spcPct val="125000"/>
              </a:lnSpc>
              <a:spcBef>
                <a:spcPts val="0"/>
              </a:spcBef>
              <a:spcAft>
                <a:spcPts val="0"/>
              </a:spcAft>
              <a:buClrTx/>
              <a:buSzTx/>
              <a:buFontTx/>
              <a:buNone/>
              <a:tabLst/>
              <a:defRPr/>
            </a:pPr>
            <a:endParaRPr lang="en-US" baseline="0" dirty="0" smtClean="0"/>
          </a:p>
          <a:p>
            <a:pPr marL="342900" marR="0" lvl="0" indent="-342900">
              <a:spcBef>
                <a:spcPts val="0"/>
              </a:spcBef>
              <a:spcAft>
                <a:spcPts val="0"/>
              </a:spcAft>
              <a:buFont typeface="Wingdings"/>
              <a:buChar char=""/>
              <a:tabLst>
                <a:tab pos="457200" algn="l"/>
              </a:tabLst>
            </a:pPr>
            <a:r>
              <a:rPr lang="en-US" sz="1200" dirty="0" smtClean="0">
                <a:effectLst/>
              </a:rPr>
              <a:t>Examines organizational effectiveness</a:t>
            </a:r>
          </a:p>
          <a:p>
            <a:pPr marL="342900" marR="0" lvl="0" indent="-342900">
              <a:spcBef>
                <a:spcPts val="0"/>
              </a:spcBef>
              <a:spcAft>
                <a:spcPts val="0"/>
              </a:spcAft>
              <a:buFont typeface="Wingdings"/>
              <a:buChar char=""/>
              <a:tabLst>
                <a:tab pos="457200" algn="l"/>
              </a:tabLst>
            </a:pPr>
            <a:r>
              <a:rPr lang="en-US" sz="1200" dirty="0" smtClean="0">
                <a:effectLst/>
              </a:rPr>
              <a:t>Analyzes student performance </a:t>
            </a:r>
          </a:p>
          <a:p>
            <a:pPr marL="342900" marR="0" lvl="0" indent="-342900">
              <a:spcBef>
                <a:spcPts val="0"/>
              </a:spcBef>
              <a:spcAft>
                <a:spcPts val="0"/>
              </a:spcAft>
              <a:buFont typeface="Wingdings"/>
              <a:buChar char=""/>
              <a:tabLst>
                <a:tab pos="457200" algn="l"/>
              </a:tabLst>
            </a:pPr>
            <a:r>
              <a:rPr lang="en-US" sz="1200" dirty="0" smtClean="0">
                <a:effectLst/>
              </a:rPr>
              <a:t>Engages stakeholders in deliberate reflection</a:t>
            </a:r>
          </a:p>
          <a:p>
            <a:pPr marL="342900" marR="0" lvl="0" indent="-342900">
              <a:spcBef>
                <a:spcPts val="0"/>
              </a:spcBef>
              <a:spcAft>
                <a:spcPts val="0"/>
              </a:spcAft>
              <a:buFont typeface="Wingdings"/>
              <a:buChar char=""/>
              <a:tabLst>
                <a:tab pos="457200" algn="l"/>
              </a:tabLst>
            </a:pPr>
            <a:r>
              <a:rPr lang="en-US" sz="1200" dirty="0" smtClean="0">
                <a:effectLst/>
              </a:rPr>
              <a:t>Promotes deep and collective understanding of practices, processes and impact</a:t>
            </a:r>
          </a:p>
          <a:p>
            <a:pPr marL="342900" marR="0" lvl="0" indent="-342900">
              <a:spcBef>
                <a:spcPts val="0"/>
              </a:spcBef>
              <a:spcAft>
                <a:spcPts val="0"/>
              </a:spcAft>
              <a:buFont typeface="Wingdings"/>
              <a:buChar char=""/>
              <a:tabLst>
                <a:tab pos="457200" algn="l"/>
              </a:tabLst>
            </a:pPr>
            <a:r>
              <a:rPr lang="en-US" sz="1200" dirty="0" smtClean="0">
                <a:effectLst/>
              </a:rPr>
              <a:t>Involves stakeholders in the continuous improvement of the system and its schools</a:t>
            </a:r>
          </a:p>
          <a:p>
            <a:pPr marL="342900" marR="0" lvl="0" indent="-342900">
              <a:spcBef>
                <a:spcPts val="0"/>
              </a:spcBef>
              <a:spcAft>
                <a:spcPts val="0"/>
              </a:spcAft>
              <a:buFont typeface="Wingdings"/>
              <a:buChar char=""/>
              <a:tabLst>
                <a:tab pos="457200" algn="l"/>
              </a:tabLst>
            </a:pPr>
            <a:r>
              <a:rPr lang="en-US" sz="1200" dirty="0" smtClean="0">
                <a:effectLst/>
              </a:rPr>
              <a:t>Provides a framework for rich dialogue and important discussion</a:t>
            </a:r>
          </a:p>
          <a:p>
            <a:pPr marL="342900" marR="0" lvl="0" indent="-342900">
              <a:spcBef>
                <a:spcPts val="0"/>
              </a:spcBef>
              <a:spcAft>
                <a:spcPts val="0"/>
              </a:spcAft>
              <a:buFont typeface="Wingdings"/>
              <a:buChar char=""/>
              <a:tabLst>
                <a:tab pos="457200" algn="l"/>
              </a:tabLst>
            </a:pPr>
            <a:r>
              <a:rPr lang="en-US" sz="1200" dirty="0" smtClean="0">
                <a:effectLst/>
              </a:rPr>
              <a:t>Produces valid evidence to inform and guide action</a:t>
            </a:r>
          </a:p>
          <a:p>
            <a:pPr marL="342900" marR="0" lvl="0" indent="-342900">
              <a:spcBef>
                <a:spcPts val="0"/>
              </a:spcBef>
              <a:spcAft>
                <a:spcPts val="0"/>
              </a:spcAft>
              <a:buFont typeface="Wingdings"/>
              <a:buChar char=""/>
              <a:tabLst>
                <a:tab pos="457200" algn="l"/>
              </a:tabLst>
            </a:pPr>
            <a:r>
              <a:rPr lang="en-US" sz="1200" dirty="0" smtClean="0">
                <a:effectLst/>
              </a:rPr>
              <a:t>Positions institutions to strategically improve </a:t>
            </a:r>
          </a:p>
          <a:p>
            <a:pPr marL="342900" marR="0" lvl="0" indent="-342900">
              <a:spcBef>
                <a:spcPts val="0"/>
              </a:spcBef>
              <a:spcAft>
                <a:spcPts val="0"/>
              </a:spcAft>
              <a:buFont typeface="Wingdings"/>
              <a:buChar char=""/>
              <a:tabLst>
                <a:tab pos="457200" algn="l"/>
              </a:tabLst>
            </a:pPr>
            <a:r>
              <a:rPr lang="en-US" sz="1200" dirty="0" smtClean="0">
                <a:effectLst/>
              </a:rPr>
              <a:t>Provides context and information to the External Review Team</a:t>
            </a:r>
          </a:p>
          <a:p>
            <a:pPr marL="0" marR="0">
              <a:spcBef>
                <a:spcPts val="0"/>
              </a:spcBef>
              <a:spcAft>
                <a:spcPts val="0"/>
              </a:spcAft>
            </a:pPr>
            <a:r>
              <a:rPr lang="en-US" sz="900" dirty="0" smtClean="0">
                <a:effectLst/>
              </a:rPr>
              <a:t> </a:t>
            </a:r>
            <a:endParaRPr lang="en-US" sz="900" dirty="0" smtClean="0">
              <a:effectLst/>
              <a:latin typeface="+mn-lt"/>
              <a:ea typeface="Calibri"/>
              <a:cs typeface="Times New Roman"/>
            </a:endParaRPr>
          </a:p>
          <a:p>
            <a:pPr marL="0" marR="0" lvl="0" indent="0">
              <a:spcBef>
                <a:spcPts val="0"/>
              </a:spcBef>
              <a:spcAft>
                <a:spcPts val="0"/>
              </a:spcAft>
              <a:buFont typeface="Wingdings"/>
              <a:buNone/>
              <a:tabLst>
                <a:tab pos="457200" algn="l"/>
              </a:tabLst>
            </a:pPr>
            <a:endParaRPr lang="en-US" sz="1200" dirty="0" smtClean="0">
              <a:effectLst/>
            </a:endParaRPr>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23</a:t>
            </a:fld>
            <a:endParaRPr lang="en-US" dirty="0"/>
          </a:p>
        </p:txBody>
      </p:sp>
    </p:spTree>
    <p:extLst>
      <p:ext uri="{BB962C8B-B14F-4D97-AF65-F5344CB8AC3E}">
        <p14:creationId xmlns:p14="http://schemas.microsoft.com/office/powerpoint/2010/main" val="894817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dirty="0" smtClean="0"/>
              <a:t>Have participants complete training survey at the end of this training.</a:t>
            </a:r>
          </a:p>
          <a:p>
            <a:endParaRPr lang="en-US" dirty="0" smtClean="0"/>
          </a:p>
          <a:p>
            <a:r>
              <a:rPr lang="en-US" sz="1200" u="sng" dirty="0" smtClean="0">
                <a:hlinkClick r:id="rId3"/>
              </a:rPr>
              <a:t>https://www.surveymonkey.com/s/CI_Schools_Systems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27</a:t>
            </a:fld>
            <a:endParaRPr lang="en-US" dirty="0"/>
          </a:p>
        </p:txBody>
      </p:sp>
    </p:spTree>
    <p:extLst>
      <p:ext uri="{BB962C8B-B14F-4D97-AF65-F5344CB8AC3E}">
        <p14:creationId xmlns:p14="http://schemas.microsoft.com/office/powerpoint/2010/main" val="260205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a:lnSpc>
                <a:spcPct val="90000"/>
              </a:lnSpc>
            </a:pPr>
            <a:endParaRPr lang="en-US" sz="1200" dirty="0" smtClean="0"/>
          </a:p>
          <a:p>
            <a:pPr>
              <a:lnSpc>
                <a:spcPct val="90000"/>
              </a:lnSpc>
            </a:pPr>
            <a:r>
              <a:rPr lang="en-US" sz="1200" dirty="0" smtClean="0"/>
              <a:t>Goals</a:t>
            </a:r>
            <a:r>
              <a:rPr lang="en-US" sz="1200" baseline="0" dirty="0" smtClean="0"/>
              <a:t> for the training:</a:t>
            </a:r>
          </a:p>
          <a:p>
            <a:pPr>
              <a:lnSpc>
                <a:spcPct val="90000"/>
              </a:lnSpc>
            </a:pPr>
            <a:endParaRPr lang="en-US" sz="1200" baseline="0" dirty="0" smtClean="0"/>
          </a:p>
          <a:p>
            <a:pPr marL="228600" indent="-228600">
              <a:lnSpc>
                <a:spcPct val="90000"/>
              </a:lnSpc>
              <a:buFont typeface="+mj-lt"/>
              <a:buAutoNum type="arabicPeriod"/>
            </a:pPr>
            <a:r>
              <a:rPr lang="en-US" sz="1200" dirty="0" smtClean="0"/>
              <a:t>Understand the relationship between continuous improvement and accreditation</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Gain awareness of the AdvancED Protocol</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Explore how to use diagnostic tools for meaningful self-assessment and continuous improvement</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Understand the AdvancED External Review process as the foundation for continuous improvement</a:t>
            </a:r>
          </a:p>
          <a:p>
            <a:pPr marL="228600" indent="-228600">
              <a:lnSpc>
                <a:spcPct val="90000"/>
              </a:lnSpc>
              <a:buFont typeface="+mj-lt"/>
              <a:buAutoNum type="arabicPeriod"/>
            </a:pPr>
            <a:endParaRPr lang="en-US" sz="1200" dirty="0" smtClean="0"/>
          </a:p>
          <a:p>
            <a:pPr marL="0" indent="0">
              <a:lnSpc>
                <a:spcPct val="90000"/>
              </a:lnSpc>
              <a:buFont typeface="+mj-lt"/>
              <a:buNone/>
            </a:pPr>
            <a:r>
              <a:rPr lang="en-US" sz="1200" dirty="0" smtClean="0"/>
              <a:t>Provide</a:t>
            </a:r>
            <a:r>
              <a:rPr lang="en-US" sz="1200" baseline="0" dirty="0" smtClean="0"/>
              <a:t> participants with the training survey link:</a:t>
            </a:r>
          </a:p>
          <a:p>
            <a:pPr marL="0" marR="0" indent="0" algn="l" defTabSz="457200" rtl="0" eaLnBrk="1" fontAlgn="auto" latinLnBrk="0" hangingPunct="1">
              <a:lnSpc>
                <a:spcPct val="90000"/>
              </a:lnSpc>
              <a:spcBef>
                <a:spcPts val="0"/>
              </a:spcBef>
              <a:spcAft>
                <a:spcPts val="0"/>
              </a:spcAft>
              <a:buClrTx/>
              <a:buSzTx/>
              <a:buFont typeface="+mj-lt"/>
              <a:buNone/>
              <a:tabLst/>
              <a:defRPr/>
            </a:pPr>
            <a:r>
              <a:rPr lang="en-US" sz="1200" u="sng" dirty="0" smtClean="0">
                <a:hlinkClick r:id="rId3"/>
              </a:rPr>
              <a:t>https://www.surveymonkey.com/s/CI_Schools_Systems</a:t>
            </a:r>
            <a:endParaRPr lang="en-US" dirty="0" smtClean="0"/>
          </a:p>
          <a:p>
            <a:pPr marL="0" indent="0">
              <a:lnSpc>
                <a:spcPct val="90000"/>
              </a:lnSpc>
              <a:buFont typeface="+mj-lt"/>
              <a:buNone/>
            </a:pPr>
            <a:endParaRPr lang="en-US" b="1" dirty="0" smtClean="0"/>
          </a:p>
          <a:p>
            <a:pPr marL="0" indent="0">
              <a:lnSpc>
                <a:spcPct val="90000"/>
              </a:lnSpc>
              <a:buFont typeface="+mj-lt"/>
              <a:buNone/>
            </a:pPr>
            <a:r>
              <a:rPr lang="en-US" b="0" dirty="0" smtClean="0"/>
              <a:t>This</a:t>
            </a:r>
            <a:r>
              <a:rPr lang="en-US" b="0" baseline="0" dirty="0" smtClean="0"/>
              <a:t> link is also positioned on the last slide of this slide deck.</a:t>
            </a:r>
            <a:endParaRPr lang="en-US" b="0" dirty="0" smtClean="0"/>
          </a:p>
        </p:txBody>
      </p:sp>
      <p:sp>
        <p:nvSpPr>
          <p:cNvPr id="4" name="Slide Number Placeholder 3"/>
          <p:cNvSpPr>
            <a:spLocks noGrp="1"/>
          </p:cNvSpPr>
          <p:nvPr>
            <p:ph type="sldNum" sz="quarter" idx="10"/>
          </p:nvPr>
        </p:nvSpPr>
        <p:spPr/>
        <p:txBody>
          <a:bodyPr/>
          <a:lstStyle/>
          <a:p>
            <a:fld id="{79420B9E-E9A0-DE42-9DE7-759A08439824}" type="slidenum">
              <a:rPr lang="en-US" smtClean="0"/>
              <a:t>3</a:t>
            </a:fld>
            <a:endParaRPr lang="en-US" dirty="0"/>
          </a:p>
        </p:txBody>
      </p:sp>
    </p:spTree>
    <p:extLst>
      <p:ext uri="{BB962C8B-B14F-4D97-AF65-F5344CB8AC3E}">
        <p14:creationId xmlns:p14="http://schemas.microsoft.com/office/powerpoint/2010/main" val="91014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a:lnSpc>
                <a:spcPct val="90000"/>
              </a:lnSpc>
            </a:pPr>
            <a:endParaRPr lang="en-US" sz="1200" dirty="0" smtClean="0"/>
          </a:p>
          <a:p>
            <a:pPr>
              <a:lnSpc>
                <a:spcPct val="90000"/>
              </a:lnSpc>
            </a:pPr>
            <a:r>
              <a:rPr lang="en-US" sz="1200" dirty="0" smtClean="0"/>
              <a:t>Goals</a:t>
            </a:r>
            <a:r>
              <a:rPr lang="en-US" sz="1200" baseline="0" dirty="0" smtClean="0"/>
              <a:t> for the training:</a:t>
            </a:r>
          </a:p>
          <a:p>
            <a:pPr>
              <a:lnSpc>
                <a:spcPct val="90000"/>
              </a:lnSpc>
            </a:pPr>
            <a:endParaRPr lang="en-US" sz="1200" baseline="0" dirty="0" smtClean="0"/>
          </a:p>
          <a:p>
            <a:pPr marL="228600" indent="-228600">
              <a:lnSpc>
                <a:spcPct val="90000"/>
              </a:lnSpc>
              <a:buFont typeface="+mj-lt"/>
              <a:buAutoNum type="arabicPeriod"/>
            </a:pPr>
            <a:r>
              <a:rPr lang="en-US" sz="1200" dirty="0" smtClean="0"/>
              <a:t>Understand the relationship between continuous improvement and accreditation</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Gain awareness of the AdvancED Protocol</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Explore how to use diagnostic tools for meaningful self-assessment and continuous improvement</a:t>
            </a:r>
          </a:p>
          <a:p>
            <a:pPr marL="228600" indent="-228600">
              <a:lnSpc>
                <a:spcPct val="90000"/>
              </a:lnSpc>
              <a:buFont typeface="+mj-lt"/>
              <a:buAutoNum type="arabicPeriod"/>
            </a:pPr>
            <a:endParaRPr lang="en-US" sz="1200" dirty="0" smtClean="0"/>
          </a:p>
          <a:p>
            <a:pPr marL="228600" indent="-228600">
              <a:lnSpc>
                <a:spcPct val="90000"/>
              </a:lnSpc>
              <a:buFont typeface="+mj-lt"/>
              <a:buAutoNum type="arabicPeriod"/>
            </a:pPr>
            <a:r>
              <a:rPr lang="en-US" sz="1200" dirty="0" smtClean="0"/>
              <a:t>Understand the AdvancED External Review process as the foundation for continuous improvement</a:t>
            </a:r>
          </a:p>
          <a:p>
            <a:pPr marL="228600" indent="-228600">
              <a:lnSpc>
                <a:spcPct val="90000"/>
              </a:lnSpc>
              <a:buFont typeface="+mj-lt"/>
              <a:buAutoNum type="arabicPeriod"/>
            </a:pPr>
            <a:endParaRPr lang="en-US" sz="1200" dirty="0" smtClean="0"/>
          </a:p>
          <a:p>
            <a:pPr marL="0" indent="0">
              <a:lnSpc>
                <a:spcPct val="90000"/>
              </a:lnSpc>
              <a:buFont typeface="+mj-lt"/>
              <a:buNone/>
            </a:pPr>
            <a:r>
              <a:rPr lang="en-US" sz="1200" dirty="0" smtClean="0"/>
              <a:t>Provide</a:t>
            </a:r>
            <a:r>
              <a:rPr lang="en-US" sz="1200" baseline="0" dirty="0" smtClean="0"/>
              <a:t> participants with the training survey link:</a:t>
            </a:r>
          </a:p>
          <a:p>
            <a:pPr marL="0" marR="0" indent="0" algn="l" defTabSz="457200" rtl="0" eaLnBrk="1" fontAlgn="auto" latinLnBrk="0" hangingPunct="1">
              <a:lnSpc>
                <a:spcPct val="90000"/>
              </a:lnSpc>
              <a:spcBef>
                <a:spcPts val="0"/>
              </a:spcBef>
              <a:spcAft>
                <a:spcPts val="0"/>
              </a:spcAft>
              <a:buClrTx/>
              <a:buSzTx/>
              <a:buFont typeface="+mj-lt"/>
              <a:buNone/>
              <a:tabLst/>
              <a:defRPr/>
            </a:pPr>
            <a:r>
              <a:rPr lang="en-US" sz="1200" u="sng" dirty="0" smtClean="0">
                <a:hlinkClick r:id="rId3"/>
              </a:rPr>
              <a:t>https://www.surveymonkey.com/s/CI_Schools_Systems</a:t>
            </a:r>
            <a:endParaRPr lang="en-US" dirty="0" smtClean="0"/>
          </a:p>
          <a:p>
            <a:pPr marL="0" indent="0">
              <a:lnSpc>
                <a:spcPct val="90000"/>
              </a:lnSpc>
              <a:buFont typeface="+mj-lt"/>
              <a:buNone/>
            </a:pPr>
            <a:endParaRPr lang="en-US" b="1" dirty="0" smtClean="0"/>
          </a:p>
          <a:p>
            <a:pPr marL="0" indent="0">
              <a:lnSpc>
                <a:spcPct val="90000"/>
              </a:lnSpc>
              <a:buFont typeface="+mj-lt"/>
              <a:buNone/>
            </a:pPr>
            <a:r>
              <a:rPr lang="en-US" b="0" dirty="0" smtClean="0"/>
              <a:t>This</a:t>
            </a:r>
            <a:r>
              <a:rPr lang="en-US" b="0" baseline="0" dirty="0" smtClean="0"/>
              <a:t> link is also positioned on the last slide of this slide deck.</a:t>
            </a:r>
            <a:endParaRPr lang="en-US" b="0" dirty="0" smtClean="0"/>
          </a:p>
        </p:txBody>
      </p:sp>
      <p:sp>
        <p:nvSpPr>
          <p:cNvPr id="4" name="Slide Number Placeholder 3"/>
          <p:cNvSpPr>
            <a:spLocks noGrp="1"/>
          </p:cNvSpPr>
          <p:nvPr>
            <p:ph type="sldNum" sz="quarter" idx="10"/>
          </p:nvPr>
        </p:nvSpPr>
        <p:spPr/>
        <p:txBody>
          <a:bodyPr/>
          <a:lstStyle/>
          <a:p>
            <a:fld id="{79420B9E-E9A0-DE42-9DE7-759A08439824}" type="slidenum">
              <a:rPr lang="en-US" smtClean="0"/>
              <a:t>4</a:t>
            </a:fld>
            <a:endParaRPr lang="en-US" dirty="0"/>
          </a:p>
        </p:txBody>
      </p:sp>
    </p:spTree>
    <p:extLst>
      <p:ext uri="{BB962C8B-B14F-4D97-AF65-F5344CB8AC3E}">
        <p14:creationId xmlns:p14="http://schemas.microsoft.com/office/powerpoint/2010/main" val="91014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Notes:  </a:t>
            </a:r>
            <a:r>
              <a:rPr lang="en-US" baseline="0" dirty="0" smtClean="0"/>
              <a:t>Who is AdvancED?  An international, global organization servicing educational institutions in the 50 United States, Puerto Rico, Navajo Nation, 72 countries and Department of Defense around the world.  As the largest educational community, we serve more than 20 million students, 3 million teachers, and 32,000 public and private institutions. AdvancED provides services to these educational institutions through its staff of 200+  and more than 18,000 volunteers. </a:t>
            </a:r>
          </a:p>
          <a:p>
            <a:endParaRPr lang="en-US" baseline="0" dirty="0" smtClean="0"/>
          </a:p>
          <a:p>
            <a:r>
              <a:rPr lang="en-US" baseline="0" dirty="0" smtClean="0"/>
              <a:t>&lt;animation for each picture&gt;</a:t>
            </a:r>
            <a:endParaRPr lang="en-US" dirty="0"/>
          </a:p>
        </p:txBody>
      </p:sp>
    </p:spTree>
    <p:extLst>
      <p:ext uri="{BB962C8B-B14F-4D97-AF65-F5344CB8AC3E}">
        <p14:creationId xmlns:p14="http://schemas.microsoft.com/office/powerpoint/2010/main" val="331952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a:t>
            </a:r>
            <a:r>
              <a:rPr lang="en-US" b="0" dirty="0" smtClean="0"/>
              <a:t>Encourage</a:t>
            </a:r>
            <a:r>
              <a:rPr lang="en-US" b="0" baseline="0" dirty="0" smtClean="0"/>
              <a:t> participants</a:t>
            </a:r>
            <a:r>
              <a:rPr lang="en-US" b="0" dirty="0" smtClean="0"/>
              <a:t> to make the most of the two components of the performance accreditation process, the internal and external reviews.</a:t>
            </a:r>
          </a:p>
          <a:p>
            <a:r>
              <a:rPr lang="en-US" b="0" dirty="0" smtClean="0"/>
              <a:t>Both reviews are designed to provide the</a:t>
            </a:r>
            <a:r>
              <a:rPr lang="en-US" b="0" baseline="0" dirty="0" smtClean="0"/>
              <a:t> institution</a:t>
            </a:r>
            <a:r>
              <a:rPr lang="en-US" b="0" dirty="0" smtClean="0"/>
              <a:t> with the tools and information necessary for their educational institution to remain future focused</a:t>
            </a:r>
            <a:r>
              <a:rPr lang="en-US" b="0" baseline="0" dirty="0" smtClean="0"/>
              <a:t> and moving forward.</a:t>
            </a:r>
          </a:p>
          <a:p>
            <a:endParaRPr lang="en-US" b="0" dirty="0" smtClean="0"/>
          </a:p>
          <a:p>
            <a:r>
              <a:rPr lang="en-US" b="0" dirty="0" smtClean="0"/>
              <a:t>The</a:t>
            </a:r>
            <a:r>
              <a:rPr lang="en-US" b="0" baseline="0" dirty="0" smtClean="0"/>
              <a:t> Internal Review provides the educational institution’s stakeholders with the opportunity to gather data/information, reflect on its impact, analyze results, celebrate achievements and identify improvement needs.</a:t>
            </a:r>
          </a:p>
          <a:p>
            <a:endParaRPr lang="en-US" b="0" baseline="0" dirty="0" smtClean="0"/>
          </a:p>
          <a:p>
            <a:r>
              <a:rPr lang="en-US" b="0" baseline="0" dirty="0" smtClean="0"/>
              <a:t>The External Review with its focus on moving the institution forward into its future provides guidance and direction on areas identified as improvement priorities and opportunities for improvement.    </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 AdvancED Performance Accreditation process requires</a:t>
            </a:r>
            <a:r>
              <a:rPr lang="en-US" b="0" baseline="0" dirty="0" smtClean="0"/>
              <a:t> a commitment to</a:t>
            </a:r>
            <a:r>
              <a:rPr lang="en-US" b="0" dirty="0" smtClean="0"/>
              <a:t> continuous improvement.</a:t>
            </a:r>
            <a:r>
              <a:rPr lang="en-US" b="0" baseline="0" dirty="0" smtClean="0"/>
              <a:t>  It offers the tools and resources that support and facilitate the institution’s efforts to move forward into their future.   </a:t>
            </a:r>
            <a:endParaRPr lang="en-US" b="0" dirty="0" smtClean="0"/>
          </a:p>
          <a:p>
            <a:r>
              <a:rPr lang="en-US" b="0" dirty="0" smtClean="0"/>
              <a:t> </a:t>
            </a:r>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7</a:t>
            </a:fld>
            <a:endParaRPr lang="en-US" dirty="0"/>
          </a:p>
        </p:txBody>
      </p:sp>
    </p:spTree>
    <p:extLst>
      <p:ext uri="{BB962C8B-B14F-4D97-AF65-F5344CB8AC3E}">
        <p14:creationId xmlns:p14="http://schemas.microsoft.com/office/powerpoint/2010/main" val="10736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41101" eaLnBrk="1" fontAlgn="auto" latinLnBrk="0" hangingPunct="1">
              <a:lnSpc>
                <a:spcPct val="125000"/>
              </a:lnSpc>
              <a:spcBef>
                <a:spcPts val="0"/>
              </a:spcBef>
              <a:spcAft>
                <a:spcPts val="0"/>
              </a:spcAft>
              <a:buClrTx/>
              <a:buSzTx/>
              <a:buFontTx/>
              <a:buNone/>
              <a:tabLst/>
              <a:defRPr/>
            </a:pPr>
            <a:r>
              <a:rPr lang="en-US" b="1" dirty="0" smtClean="0"/>
              <a:t>Notes:  </a:t>
            </a:r>
            <a:r>
              <a:rPr lang="en-US" dirty="0" smtClean="0"/>
              <a:t>Encourage the participants to make the most of their continuous improvement process.</a:t>
            </a:r>
            <a:r>
              <a:rPr lang="en-US" baseline="0" dirty="0" smtClean="0"/>
              <a:t>  The internal review has the ability to engage stakeholders in a reflective and collaborative process, that increases their knowledge, sense of ownership, and contributes to the institution’s efforts to ensure student success.    </a:t>
            </a:r>
          </a:p>
          <a:p>
            <a:pPr marL="0" marR="0" indent="0" defTabSz="441101" eaLnBrk="1" fontAlgn="auto" latinLnBrk="0" hangingPunct="1">
              <a:lnSpc>
                <a:spcPct val="125000"/>
              </a:lnSpc>
              <a:spcBef>
                <a:spcPts val="0"/>
              </a:spcBef>
              <a:spcAft>
                <a:spcPts val="0"/>
              </a:spcAft>
              <a:buClrTx/>
              <a:buSzTx/>
              <a:buFontTx/>
              <a:buNone/>
              <a:tabLst/>
              <a:defRPr/>
            </a:pPr>
            <a:endParaRPr lang="en-US" baseline="0" dirty="0" smtClean="0"/>
          </a:p>
          <a:p>
            <a:pPr marL="342900" marR="0" lvl="0" indent="-342900">
              <a:spcBef>
                <a:spcPts val="0"/>
              </a:spcBef>
              <a:spcAft>
                <a:spcPts val="0"/>
              </a:spcAft>
              <a:buFont typeface="Wingdings"/>
              <a:buChar char=""/>
              <a:tabLst>
                <a:tab pos="457200" algn="l"/>
              </a:tabLst>
            </a:pPr>
            <a:r>
              <a:rPr lang="en-US" sz="1200" dirty="0" smtClean="0">
                <a:effectLst/>
              </a:rPr>
              <a:t>Examines organizational effectiveness</a:t>
            </a:r>
          </a:p>
          <a:p>
            <a:pPr marL="342900" marR="0" lvl="0" indent="-342900">
              <a:spcBef>
                <a:spcPts val="0"/>
              </a:spcBef>
              <a:spcAft>
                <a:spcPts val="0"/>
              </a:spcAft>
              <a:buFont typeface="Wingdings"/>
              <a:buChar char=""/>
              <a:tabLst>
                <a:tab pos="457200" algn="l"/>
              </a:tabLst>
            </a:pPr>
            <a:r>
              <a:rPr lang="en-US" sz="1200" dirty="0" smtClean="0">
                <a:effectLst/>
              </a:rPr>
              <a:t>Analyzes student performance </a:t>
            </a:r>
          </a:p>
          <a:p>
            <a:pPr marL="342900" marR="0" lvl="0" indent="-342900">
              <a:spcBef>
                <a:spcPts val="0"/>
              </a:spcBef>
              <a:spcAft>
                <a:spcPts val="0"/>
              </a:spcAft>
              <a:buFont typeface="Wingdings"/>
              <a:buChar char=""/>
              <a:tabLst>
                <a:tab pos="457200" algn="l"/>
              </a:tabLst>
            </a:pPr>
            <a:r>
              <a:rPr lang="en-US" sz="1200" dirty="0" smtClean="0">
                <a:effectLst/>
              </a:rPr>
              <a:t>Engages stakeholders in deliberate reflection</a:t>
            </a:r>
          </a:p>
          <a:p>
            <a:pPr marL="342900" marR="0" lvl="0" indent="-342900">
              <a:spcBef>
                <a:spcPts val="0"/>
              </a:spcBef>
              <a:spcAft>
                <a:spcPts val="0"/>
              </a:spcAft>
              <a:buFont typeface="Wingdings"/>
              <a:buChar char=""/>
              <a:tabLst>
                <a:tab pos="457200" algn="l"/>
              </a:tabLst>
            </a:pPr>
            <a:r>
              <a:rPr lang="en-US" sz="1200" dirty="0" smtClean="0">
                <a:effectLst/>
              </a:rPr>
              <a:t>Promotes deep and collective understanding of practices, processes and impact</a:t>
            </a:r>
          </a:p>
          <a:p>
            <a:pPr marL="342900" marR="0" lvl="0" indent="-342900">
              <a:spcBef>
                <a:spcPts val="0"/>
              </a:spcBef>
              <a:spcAft>
                <a:spcPts val="0"/>
              </a:spcAft>
              <a:buFont typeface="Wingdings"/>
              <a:buChar char=""/>
              <a:tabLst>
                <a:tab pos="457200" algn="l"/>
              </a:tabLst>
            </a:pPr>
            <a:r>
              <a:rPr lang="en-US" sz="1200" dirty="0" smtClean="0">
                <a:effectLst/>
              </a:rPr>
              <a:t>Involves stakeholders in the continuous improvement of the system and its schools</a:t>
            </a:r>
          </a:p>
          <a:p>
            <a:pPr marL="342900" marR="0" lvl="0" indent="-342900">
              <a:spcBef>
                <a:spcPts val="0"/>
              </a:spcBef>
              <a:spcAft>
                <a:spcPts val="0"/>
              </a:spcAft>
              <a:buFont typeface="Wingdings"/>
              <a:buChar char=""/>
              <a:tabLst>
                <a:tab pos="457200" algn="l"/>
              </a:tabLst>
            </a:pPr>
            <a:r>
              <a:rPr lang="en-US" sz="1200" dirty="0" smtClean="0">
                <a:effectLst/>
              </a:rPr>
              <a:t>Provides a framework for rich dialogue and important discussion</a:t>
            </a:r>
          </a:p>
          <a:p>
            <a:pPr marL="342900" marR="0" lvl="0" indent="-342900">
              <a:spcBef>
                <a:spcPts val="0"/>
              </a:spcBef>
              <a:spcAft>
                <a:spcPts val="0"/>
              </a:spcAft>
              <a:buFont typeface="Wingdings"/>
              <a:buChar char=""/>
              <a:tabLst>
                <a:tab pos="457200" algn="l"/>
              </a:tabLst>
            </a:pPr>
            <a:r>
              <a:rPr lang="en-US" sz="1200" dirty="0" smtClean="0">
                <a:effectLst/>
              </a:rPr>
              <a:t>Produces valid evidence to inform and guide action</a:t>
            </a:r>
          </a:p>
          <a:p>
            <a:pPr marL="342900" marR="0" lvl="0" indent="-342900">
              <a:spcBef>
                <a:spcPts val="0"/>
              </a:spcBef>
              <a:spcAft>
                <a:spcPts val="0"/>
              </a:spcAft>
              <a:buFont typeface="Wingdings"/>
              <a:buChar char=""/>
              <a:tabLst>
                <a:tab pos="457200" algn="l"/>
              </a:tabLst>
            </a:pPr>
            <a:r>
              <a:rPr lang="en-US" sz="1200" dirty="0" smtClean="0">
                <a:effectLst/>
              </a:rPr>
              <a:t>Positions institutions to strategically improve </a:t>
            </a:r>
          </a:p>
          <a:p>
            <a:pPr marL="342900" marR="0" lvl="0" indent="-342900">
              <a:spcBef>
                <a:spcPts val="0"/>
              </a:spcBef>
              <a:spcAft>
                <a:spcPts val="0"/>
              </a:spcAft>
              <a:buFont typeface="Wingdings"/>
              <a:buChar char=""/>
              <a:tabLst>
                <a:tab pos="457200" algn="l"/>
              </a:tabLst>
            </a:pPr>
            <a:r>
              <a:rPr lang="en-US" sz="1200" dirty="0" smtClean="0">
                <a:effectLst/>
              </a:rPr>
              <a:t>Provides context and information to the External Review Team</a:t>
            </a:r>
          </a:p>
          <a:p>
            <a:pPr marL="0" marR="0">
              <a:spcBef>
                <a:spcPts val="0"/>
              </a:spcBef>
              <a:spcAft>
                <a:spcPts val="0"/>
              </a:spcAft>
            </a:pPr>
            <a:r>
              <a:rPr lang="en-US" sz="900" dirty="0" smtClean="0">
                <a:effectLst/>
              </a:rPr>
              <a:t> </a:t>
            </a:r>
            <a:endParaRPr lang="en-US" sz="900" dirty="0" smtClean="0">
              <a:effectLst/>
              <a:latin typeface="+mn-lt"/>
              <a:ea typeface="Calibri"/>
              <a:cs typeface="Times New Roman"/>
            </a:endParaRPr>
          </a:p>
          <a:p>
            <a:pPr marL="0" marR="0" lvl="0" indent="0">
              <a:spcBef>
                <a:spcPts val="0"/>
              </a:spcBef>
              <a:spcAft>
                <a:spcPts val="0"/>
              </a:spcAft>
              <a:buFont typeface="Wingdings"/>
              <a:buNone/>
              <a:tabLst>
                <a:tab pos="457200" algn="l"/>
              </a:tabLst>
            </a:pPr>
            <a:endParaRPr lang="en-US" sz="1200" dirty="0" smtClean="0">
              <a:effectLst/>
            </a:endParaRPr>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pPr marL="0" marR="0" indent="0" defTabSz="441101" eaLnBrk="1" fontAlgn="auto" latinLnBrk="0" hangingPunct="1">
              <a:lnSpc>
                <a:spcPct val="125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8</a:t>
            </a:fld>
            <a:endParaRPr lang="en-US" dirty="0"/>
          </a:p>
        </p:txBody>
      </p:sp>
    </p:spTree>
    <p:extLst>
      <p:ext uri="{BB962C8B-B14F-4D97-AF65-F5344CB8AC3E}">
        <p14:creationId xmlns:p14="http://schemas.microsoft.com/office/powerpoint/2010/main" val="89481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30029" eaLnBrk="1" fontAlgn="auto" latinLnBrk="0" hangingPunct="1">
              <a:lnSpc>
                <a:spcPct val="125000"/>
              </a:lnSpc>
              <a:spcBef>
                <a:spcPts val="0"/>
              </a:spcBef>
              <a:spcAft>
                <a:spcPts val="0"/>
              </a:spcAft>
              <a:buClrTx/>
              <a:buSzTx/>
              <a:buFontTx/>
              <a:buNone/>
              <a:tabLst/>
              <a:defRPr/>
            </a:pPr>
            <a:r>
              <a:rPr lang="en-US" b="1" dirty="0" smtClean="0"/>
              <a:t>Notes:  </a:t>
            </a:r>
            <a:r>
              <a:rPr lang="en-US" sz="2400" b="0" dirty="0" smtClean="0">
                <a:solidFill>
                  <a:schemeClr val="tx2"/>
                </a:solidFill>
              </a:rPr>
              <a:t>Internal Review: Is like looking in a mirror.  It is an opportunity for ongoing reflection and analysis of an institution by stakeholders.  AdvancED requirements and tools are designed to make this internal diagnosis meaningful and relevant.  Stakeholders will gain deep awareness about their institution and this will help inform actions to improve their organization and increase student learning. Internal  Review is a  comprehensive and continuous process.  (It goes well beyond filling out a document.)</a:t>
            </a:r>
          </a:p>
          <a:p>
            <a:endParaRPr lang="en-US" sz="1200" dirty="0" smtClean="0"/>
          </a:p>
          <a:p>
            <a:pPr>
              <a:defRPr/>
            </a:pPr>
            <a:r>
              <a:rPr lang="en-US" sz="1200" dirty="0" smtClean="0"/>
              <a:t>This slide illustrates the 6 elements of the Internal Review process. </a:t>
            </a:r>
            <a:endParaRPr lang="en-US" dirty="0" smtClean="0"/>
          </a:p>
          <a:p>
            <a:r>
              <a:rPr lang="en-US" dirty="0" smtClean="0"/>
              <a:t>Executive Summary</a:t>
            </a:r>
            <a:r>
              <a:rPr lang="en-US" baseline="0" dirty="0" smtClean="0"/>
              <a:t> - </a:t>
            </a:r>
            <a:r>
              <a:rPr lang="en-US" dirty="0" smtClean="0"/>
              <a:t>General overview, context of institution</a:t>
            </a:r>
          </a:p>
          <a:p>
            <a:endParaRPr lang="en-US" dirty="0" smtClean="0"/>
          </a:p>
          <a:p>
            <a:r>
              <a:rPr lang="en-US" dirty="0" smtClean="0"/>
              <a:t>Self</a:t>
            </a:r>
            <a:r>
              <a:rPr lang="en-US" baseline="0" dirty="0" smtClean="0"/>
              <a:t> </a:t>
            </a:r>
            <a:r>
              <a:rPr lang="en-US" dirty="0" smtClean="0"/>
              <a:t>Assessment</a:t>
            </a:r>
            <a:r>
              <a:rPr lang="en-US" baseline="0" dirty="0" smtClean="0"/>
              <a:t> - </a:t>
            </a:r>
            <a:r>
              <a:rPr lang="en-US" dirty="0" smtClean="0"/>
              <a:t>Thoughtful and deliberate reflection of current status</a:t>
            </a:r>
          </a:p>
          <a:p>
            <a:endParaRPr lang="en-US" dirty="0" smtClean="0"/>
          </a:p>
          <a:p>
            <a:r>
              <a:rPr lang="en-US" dirty="0" smtClean="0"/>
              <a:t>Assurance</a:t>
            </a:r>
            <a:r>
              <a:rPr lang="en-US" baseline="0" dirty="0" smtClean="0"/>
              <a:t> - </a:t>
            </a:r>
            <a:r>
              <a:rPr lang="en-US" dirty="0" smtClean="0"/>
              <a:t>Policy and procedure statements. May upload documents to Assurances</a:t>
            </a:r>
          </a:p>
          <a:p>
            <a:endParaRPr lang="en-US" dirty="0" smtClean="0"/>
          </a:p>
          <a:p>
            <a:r>
              <a:rPr lang="en-US" dirty="0" smtClean="0"/>
              <a:t>Student Performance</a:t>
            </a:r>
          </a:p>
          <a:p>
            <a:pPr lvl="1"/>
            <a:r>
              <a:rPr lang="en-US" dirty="0" smtClean="0"/>
              <a:t>Analysis of results over time </a:t>
            </a:r>
          </a:p>
          <a:p>
            <a:pPr lvl="1"/>
            <a:r>
              <a:rPr lang="en-US" dirty="0" smtClean="0"/>
              <a:t>Reflects status and improvement </a:t>
            </a:r>
          </a:p>
          <a:p>
            <a:endParaRPr lang="en-US" dirty="0" smtClean="0"/>
          </a:p>
          <a:p>
            <a:r>
              <a:rPr lang="en-US" dirty="0" smtClean="0"/>
              <a:t>Stakeholder Performance</a:t>
            </a:r>
          </a:p>
          <a:p>
            <a:pPr lvl="1"/>
            <a:r>
              <a:rPr lang="en-US" dirty="0" smtClean="0"/>
              <a:t>Analysis of feedback from stakeholders</a:t>
            </a:r>
          </a:p>
          <a:p>
            <a:endParaRPr lang="en-US" dirty="0" smtClean="0"/>
          </a:p>
          <a:p>
            <a:r>
              <a:rPr lang="en-US" dirty="0" smtClean="0"/>
              <a:t>Improvement Plan(s)</a:t>
            </a:r>
          </a:p>
          <a:p>
            <a:pPr lvl="1"/>
            <a:r>
              <a:rPr lang="en-US" dirty="0" smtClean="0"/>
              <a:t>Alignment of improvement goals with diagnostic results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9420B9E-E9A0-DE42-9DE7-759A08439824}" type="slidenum">
              <a:rPr lang="en-US" smtClean="0"/>
              <a:t>9</a:t>
            </a:fld>
            <a:endParaRPr lang="en-US" dirty="0"/>
          </a:p>
        </p:txBody>
      </p:sp>
    </p:spTree>
    <p:extLst>
      <p:ext uri="{BB962C8B-B14F-4D97-AF65-F5344CB8AC3E}">
        <p14:creationId xmlns:p14="http://schemas.microsoft.com/office/powerpoint/2010/main" val="97235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0" baseline="0" dirty="0" smtClean="0"/>
              <a:t>  </a:t>
            </a:r>
            <a:r>
              <a:rPr lang="en-US" baseline="0" dirty="0" smtClean="0"/>
              <a:t>Provide the participants with an opportunity to share their institution’s purpose and direction with each other.</a:t>
            </a:r>
          </a:p>
          <a:p>
            <a:r>
              <a:rPr lang="en-US" baseline="0" dirty="0" smtClean="0"/>
              <a:t>Share their responses to the other items as cited.</a:t>
            </a:r>
          </a:p>
          <a:p>
            <a:r>
              <a:rPr lang="en-US" baseline="0" dirty="0" smtClean="0"/>
              <a:t>   </a:t>
            </a:r>
            <a:r>
              <a:rPr lang="en-US" dirty="0" smtClean="0"/>
              <a:t> </a:t>
            </a:r>
            <a:endParaRPr lang="en-US" dirty="0"/>
          </a:p>
        </p:txBody>
      </p:sp>
    </p:spTree>
    <p:extLst>
      <p:ext uri="{BB962C8B-B14F-4D97-AF65-F5344CB8AC3E}">
        <p14:creationId xmlns:p14="http://schemas.microsoft.com/office/powerpoint/2010/main" val="140150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sp>
        <p:nvSpPr>
          <p:cNvPr id="7" name="Title 3"/>
          <p:cNvSpPr>
            <a:spLocks noGrp="1"/>
          </p:cNvSpPr>
          <p:nvPr>
            <p:ph type="title"/>
          </p:nvPr>
        </p:nvSpPr>
        <p:spPr>
          <a:xfrm>
            <a:off x="824852" y="3241749"/>
            <a:ext cx="8030590" cy="1279656"/>
          </a:xfrm>
          <a:prstGeom prst="rect">
            <a:avLst/>
          </a:prstGeom>
        </p:spPr>
        <p:txBody>
          <a:bodyPr>
            <a:normAutofit/>
          </a:bodyPr>
          <a:lstStyle>
            <a:lvl1pPr algn="l">
              <a:defRPr sz="6000">
                <a:solidFill>
                  <a:schemeClr val="bg1"/>
                </a:solidFill>
              </a:defRPr>
            </a:lvl1pPr>
          </a:lstStyle>
          <a:p>
            <a:endParaRPr lang="en-US" dirty="0"/>
          </a:p>
        </p:txBody>
      </p:sp>
      <p:sp>
        <p:nvSpPr>
          <p:cNvPr id="8" name="Text Placeholder 9"/>
          <p:cNvSpPr>
            <a:spLocks noGrp="1"/>
          </p:cNvSpPr>
          <p:nvPr>
            <p:ph type="body" sz="quarter" idx="13" hasCustomPrompt="1"/>
          </p:nvPr>
        </p:nvSpPr>
        <p:spPr>
          <a:xfrm>
            <a:off x="824852" y="4712904"/>
            <a:ext cx="8030590" cy="869761"/>
          </a:xfrm>
          <a:prstGeom prst="rect">
            <a:avLst/>
          </a:prstGeom>
        </p:spPr>
        <p:txBody>
          <a:bodyPr vert="horz">
            <a:normAutofit/>
          </a:bodyPr>
          <a:lstStyle>
            <a:lvl1pPr marL="0" indent="0" algn="l">
              <a:buNone/>
              <a:defRPr sz="5000" b="0" i="1" baseline="0">
                <a:solidFill>
                  <a:schemeClr val="bg1"/>
                </a:solidFill>
                <a:latin typeface="Segoe"/>
              </a:defRPr>
            </a:lvl1pPr>
          </a:lstStyle>
          <a:p>
            <a:pPr lvl="0"/>
            <a:r>
              <a:rPr lang="en-US" dirty="0" smtClean="0"/>
              <a:t>Subtitle Text </a:t>
            </a:r>
          </a:p>
        </p:txBody>
      </p:sp>
      <p:sp>
        <p:nvSpPr>
          <p:cNvPr id="9" name="Text Placeholder 9"/>
          <p:cNvSpPr>
            <a:spLocks noGrp="1"/>
          </p:cNvSpPr>
          <p:nvPr>
            <p:ph type="body" sz="quarter" idx="14" hasCustomPrompt="1"/>
          </p:nvPr>
        </p:nvSpPr>
        <p:spPr>
          <a:xfrm>
            <a:off x="11308523" y="8761783"/>
            <a:ext cx="1374421" cy="674458"/>
          </a:xfrm>
          <a:prstGeom prst="rect">
            <a:avLst/>
          </a:prstGeom>
        </p:spPr>
        <p:txBody>
          <a:bodyPr vert="horz">
            <a:normAutofit/>
          </a:bodyPr>
          <a:lstStyle>
            <a:lvl1pPr marL="0" indent="0" algn="l">
              <a:buNone/>
              <a:defRPr sz="4000" b="1" i="0" baseline="0">
                <a:solidFill>
                  <a:schemeClr val="bg1"/>
                </a:solidFill>
                <a:latin typeface="Segoe Semibold"/>
              </a:defRPr>
            </a:lvl1pPr>
          </a:lstStyle>
          <a:p>
            <a:pPr lvl="0"/>
            <a:r>
              <a:rPr lang="en-US" dirty="0" smtClean="0"/>
              <a:t>2014</a:t>
            </a:r>
          </a:p>
        </p:txBody>
      </p:sp>
      <p:pic>
        <p:nvPicPr>
          <p:cNvPr id="10" name="Picture 9"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05579" y="5582664"/>
            <a:ext cx="2619733" cy="773685"/>
          </a:xfrm>
          <a:prstGeom prst="rect">
            <a:avLst/>
          </a:prstGeom>
        </p:spPr>
      </p:pic>
    </p:spTree>
    <p:extLst>
      <p:ext uri="{BB962C8B-B14F-4D97-AF65-F5344CB8AC3E}">
        <p14:creationId xmlns:p14="http://schemas.microsoft.com/office/powerpoint/2010/main" val="290938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818A4-7DB9-594B-B1CE-7E5C488E7E7D}" type="slidenum">
              <a:rPr lang="en-US" smtClean="0"/>
              <a:t>‹#›</a:t>
            </a:fld>
            <a:endParaRPr lang="en-US" dirty="0"/>
          </a:p>
        </p:txBody>
      </p:sp>
      <p:pic>
        <p:nvPicPr>
          <p:cNvPr id="8" name="Picture 7"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9"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2063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73488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CF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Tree>
    <p:extLst>
      <p:ext uri="{BB962C8B-B14F-4D97-AF65-F5344CB8AC3E}">
        <p14:creationId xmlns:p14="http://schemas.microsoft.com/office/powerpoint/2010/main" val="317791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33298"/>
            <a:ext cx="3600230" cy="861774"/>
          </a:xfrm>
          <a:prstGeom prst="rect">
            <a:avLst/>
          </a:prstGeom>
          <a:solidFill>
            <a:srgbClr val="FF5C4C">
              <a:alpha val="73000"/>
            </a:srgbClr>
          </a:solidFill>
        </p:spPr>
        <p:txBody>
          <a:bodyPr wrap="square">
            <a:spAutoFit/>
          </a:bodyPr>
          <a:lstStyle>
            <a:lvl1pPr algn="ctr">
              <a:defRPr sz="5000"/>
            </a:lvl1pPr>
          </a:lstStyle>
          <a:p>
            <a:r>
              <a:rPr lang="en-US" dirty="0" smtClean="0"/>
              <a:t>Slide Title</a:t>
            </a:r>
            <a:endParaRPr lang="en-US" dirty="0"/>
          </a:p>
        </p:txBody>
      </p:sp>
    </p:spTree>
    <p:extLst>
      <p:ext uri="{BB962C8B-B14F-4D97-AF65-F5344CB8AC3E}">
        <p14:creationId xmlns:p14="http://schemas.microsoft.com/office/powerpoint/2010/main" val="286452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818A4-7DB9-594B-B1CE-7E5C488E7E7D}" type="slidenum">
              <a:rPr lang="en-US" smtClean="0"/>
              <a:t>‹#›</a:t>
            </a:fld>
            <a:endParaRPr lang="en-US" dirty="0"/>
          </a:p>
        </p:txBody>
      </p:sp>
      <p:pic>
        <p:nvPicPr>
          <p:cNvPr id="8" name="Picture 7"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9"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114484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4085702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CF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Tree>
    <p:extLst>
      <p:ext uri="{BB962C8B-B14F-4D97-AF65-F5344CB8AC3E}">
        <p14:creationId xmlns:p14="http://schemas.microsoft.com/office/powerpoint/2010/main" val="2372374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9" name="Picture 8"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423126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818A4-7DB9-594B-B1CE-7E5C488E7E7D}" type="slidenum">
              <a:rPr lang="en-US" smtClean="0"/>
              <a:t>‹#›</a:t>
            </a:fld>
            <a:endParaRPr lang="en-US" dirty="0"/>
          </a:p>
        </p:txBody>
      </p:sp>
      <p:pic>
        <p:nvPicPr>
          <p:cNvPr id="8" name="Picture 7"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9"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114484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7348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sp>
        <p:nvSpPr>
          <p:cNvPr id="7" name="Title 3"/>
          <p:cNvSpPr>
            <a:spLocks noGrp="1"/>
          </p:cNvSpPr>
          <p:nvPr>
            <p:ph type="title"/>
          </p:nvPr>
        </p:nvSpPr>
        <p:spPr>
          <a:xfrm>
            <a:off x="824852" y="3241749"/>
            <a:ext cx="8030590" cy="1279656"/>
          </a:xfrm>
          <a:prstGeom prst="rect">
            <a:avLst/>
          </a:prstGeom>
        </p:spPr>
        <p:txBody>
          <a:bodyPr>
            <a:normAutofit/>
          </a:bodyPr>
          <a:lstStyle>
            <a:lvl1pPr algn="l">
              <a:defRPr sz="6000">
                <a:solidFill>
                  <a:schemeClr val="bg1"/>
                </a:solidFill>
              </a:defRPr>
            </a:lvl1pPr>
          </a:lstStyle>
          <a:p>
            <a:endParaRPr lang="en-US" dirty="0"/>
          </a:p>
        </p:txBody>
      </p:sp>
      <p:sp>
        <p:nvSpPr>
          <p:cNvPr id="8" name="Text Placeholder 9"/>
          <p:cNvSpPr>
            <a:spLocks noGrp="1"/>
          </p:cNvSpPr>
          <p:nvPr>
            <p:ph type="body" sz="quarter" idx="13" hasCustomPrompt="1"/>
          </p:nvPr>
        </p:nvSpPr>
        <p:spPr>
          <a:xfrm>
            <a:off x="824852" y="4712904"/>
            <a:ext cx="8030590" cy="869761"/>
          </a:xfrm>
          <a:prstGeom prst="rect">
            <a:avLst/>
          </a:prstGeom>
        </p:spPr>
        <p:txBody>
          <a:bodyPr vert="horz">
            <a:normAutofit/>
          </a:bodyPr>
          <a:lstStyle>
            <a:lvl1pPr marL="0" indent="0" algn="l">
              <a:buNone/>
              <a:defRPr sz="5000" b="0" i="1" baseline="0">
                <a:solidFill>
                  <a:srgbClr val="FFFFFF"/>
                </a:solidFill>
                <a:latin typeface="Segoe"/>
              </a:defRPr>
            </a:lvl1pPr>
          </a:lstStyle>
          <a:p>
            <a:pPr lvl="0"/>
            <a:r>
              <a:rPr lang="en-US" dirty="0" smtClean="0"/>
              <a:t>Subtitle Text </a:t>
            </a:r>
          </a:p>
        </p:txBody>
      </p:sp>
      <p:sp>
        <p:nvSpPr>
          <p:cNvPr id="9" name="Text Placeholder 9"/>
          <p:cNvSpPr>
            <a:spLocks noGrp="1"/>
          </p:cNvSpPr>
          <p:nvPr>
            <p:ph type="body" sz="quarter" idx="14" hasCustomPrompt="1"/>
          </p:nvPr>
        </p:nvSpPr>
        <p:spPr>
          <a:xfrm>
            <a:off x="11308523" y="8761783"/>
            <a:ext cx="1374421" cy="674458"/>
          </a:xfrm>
          <a:prstGeom prst="rect">
            <a:avLst/>
          </a:prstGeom>
        </p:spPr>
        <p:txBody>
          <a:bodyPr vert="horz">
            <a:normAutofit/>
          </a:bodyPr>
          <a:lstStyle>
            <a:lvl1pPr marL="0" indent="0" algn="l">
              <a:buNone/>
              <a:defRPr sz="4000" b="1" i="0" baseline="0">
                <a:solidFill>
                  <a:schemeClr val="bg1"/>
                </a:solidFill>
                <a:latin typeface="Segoe Semibold"/>
              </a:defRPr>
            </a:lvl1pPr>
          </a:lstStyle>
          <a:p>
            <a:pPr lvl="0"/>
            <a:r>
              <a:rPr lang="en-US" dirty="0" smtClean="0"/>
              <a:t>2014</a:t>
            </a:r>
          </a:p>
        </p:txBody>
      </p:sp>
      <p:pic>
        <p:nvPicPr>
          <p:cNvPr id="10" name="Picture 9"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05579" y="5582664"/>
            <a:ext cx="2619733" cy="773685"/>
          </a:xfrm>
          <a:prstGeom prst="rect">
            <a:avLst/>
          </a:prstGeom>
        </p:spPr>
      </p:pic>
    </p:spTree>
    <p:extLst>
      <p:ext uri="{BB962C8B-B14F-4D97-AF65-F5344CB8AC3E}">
        <p14:creationId xmlns:p14="http://schemas.microsoft.com/office/powerpoint/2010/main" val="31297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CF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Tree>
    <p:extLst>
      <p:ext uri="{BB962C8B-B14F-4D97-AF65-F5344CB8AC3E}">
        <p14:creationId xmlns:p14="http://schemas.microsoft.com/office/powerpoint/2010/main" val="3177917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2204408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818A4-7DB9-594B-B1CE-7E5C488E7E7D}" type="slidenum">
              <a:rPr lang="en-US" smtClean="0"/>
              <a:t>‹#›</a:t>
            </a:fld>
            <a:endParaRPr lang="en-US" dirty="0"/>
          </a:p>
        </p:txBody>
      </p:sp>
      <p:pic>
        <p:nvPicPr>
          <p:cNvPr id="8" name="Picture 7"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9"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92727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257542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2575423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A818A4-7DB9-594B-B1CE-7E5C488E7E7D}" type="slidenum">
              <a:rPr lang="en-US" smtClean="0"/>
              <a:t>‹#›</a:t>
            </a:fld>
            <a:endParaRPr lang="en-US" dirty="0"/>
          </a:p>
        </p:txBody>
      </p:sp>
      <p:pic>
        <p:nvPicPr>
          <p:cNvPr id="5" name="Picture 4" descr="AE_4c-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6"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3169722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00743" y="-35916"/>
            <a:ext cx="3270805" cy="630942"/>
          </a:xfrm>
          <a:prstGeom prst="rect">
            <a:avLst/>
          </a:prstGeom>
          <a:solidFill>
            <a:srgbClr val="FF5C4C">
              <a:alpha val="73000"/>
            </a:srgbClr>
          </a:solidFill>
        </p:spPr>
        <p:txBody>
          <a:bodyPr wrap="square">
            <a:spAutoFit/>
          </a:bodyPr>
          <a:lstStyle>
            <a:lvl1pPr algn="ctr">
              <a:defRPr sz="3500"/>
            </a:lvl1pPr>
          </a:lstStyle>
          <a:p>
            <a:r>
              <a:rPr lang="en-US" dirty="0" smtClean="0"/>
              <a:t>Slide Title</a:t>
            </a:r>
            <a:endParaRPr lang="en-US" dirty="0"/>
          </a:p>
        </p:txBody>
      </p:sp>
      <p:sp>
        <p:nvSpPr>
          <p:cNvPr id="3" name="Content Placeholder 2"/>
          <p:cNvSpPr>
            <a:spLocks noGrp="1"/>
          </p:cNvSpPr>
          <p:nvPr>
            <p:ph sz="quarter" idx="10" hasCustomPrompt="1"/>
          </p:nvPr>
        </p:nvSpPr>
        <p:spPr>
          <a:xfrm>
            <a:off x="1346204" y="1810496"/>
            <a:ext cx="7020967" cy="3791769"/>
          </a:xfrm>
          <a:prstGeom prst="rect">
            <a:avLst/>
          </a:prstGeom>
        </p:spPr>
        <p:txBody>
          <a:bodyPr vert="horz"/>
          <a:lstStyle>
            <a:lvl1pPr>
              <a:defRPr>
                <a:latin typeface="Segoe Light"/>
              </a:defRPr>
            </a:lvl1pPr>
            <a:lvl2pPr>
              <a:defRPr>
                <a:latin typeface="Segoe Light"/>
              </a:defRPr>
            </a:lvl2pPr>
            <a:lvl3pPr>
              <a:defRPr>
                <a:latin typeface="Segoe Light"/>
              </a:defRPr>
            </a:lvl3pPr>
            <a:lvl4pPr>
              <a:defRPr>
                <a:latin typeface="Segoe Light"/>
              </a:defRPr>
            </a:lvl4pPr>
            <a:lvl5pPr>
              <a:defRPr>
                <a:latin typeface="Segoe Ligh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916" y="6444056"/>
            <a:ext cx="1234296" cy="416575"/>
          </a:xfrm>
          <a:prstGeom prst="rect">
            <a:avLst/>
          </a:prstGeom>
        </p:spPr>
      </p:pic>
    </p:spTree>
    <p:extLst>
      <p:ext uri="{BB962C8B-B14F-4D97-AF65-F5344CB8AC3E}">
        <p14:creationId xmlns:p14="http://schemas.microsoft.com/office/powerpoint/2010/main" val="35006209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Blue Filter ">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00743" y="-35916"/>
            <a:ext cx="3270805" cy="630942"/>
          </a:xfrm>
          <a:prstGeom prst="rect">
            <a:avLst/>
          </a:prstGeom>
          <a:solidFill>
            <a:srgbClr val="FF5C4C">
              <a:alpha val="73000"/>
            </a:srgbClr>
          </a:solidFill>
        </p:spPr>
        <p:txBody>
          <a:bodyPr wrap="square">
            <a:spAutoFit/>
          </a:bodyPr>
          <a:lstStyle>
            <a:lvl1pPr algn="ctr">
              <a:defRPr sz="3500"/>
            </a:lvl1pPr>
          </a:lstStyle>
          <a:p>
            <a:r>
              <a:rPr lang="en-US" dirty="0" smtClean="0"/>
              <a:t>Slide Title</a:t>
            </a:r>
            <a:endParaRPr lang="en-US" dirty="0"/>
          </a:p>
        </p:txBody>
      </p:sp>
      <p:sp>
        <p:nvSpPr>
          <p:cNvPr id="12" name="Text Placeholder 11"/>
          <p:cNvSpPr>
            <a:spLocks noGrp="1"/>
          </p:cNvSpPr>
          <p:nvPr>
            <p:ph type="body" sz="quarter" idx="10" hasCustomPrompt="1"/>
          </p:nvPr>
        </p:nvSpPr>
        <p:spPr>
          <a:xfrm>
            <a:off x="1223367" y="1847354"/>
            <a:ext cx="7180585" cy="3106922"/>
          </a:xfrm>
          <a:prstGeom prst="rect">
            <a:avLst/>
          </a:prstGeom>
        </p:spPr>
        <p:txBody>
          <a:bodyPr vert="horz"/>
          <a:lstStyle>
            <a:lvl1pPr marL="0" indent="0" algn="ctr">
              <a:spcBef>
                <a:spcPts val="2109"/>
              </a:spcBef>
              <a:buFontTx/>
              <a:buNone/>
              <a:defRPr baseline="0">
                <a:solidFill>
                  <a:schemeClr val="bg1"/>
                </a:solidFill>
                <a:latin typeface="Segoe Semibold"/>
              </a:defRPr>
            </a:lvl1pPr>
            <a:lvl2pPr marL="0" indent="0" algn="ctr">
              <a:spcBef>
                <a:spcPts val="2109"/>
              </a:spcBef>
              <a:buFontTx/>
              <a:buNone/>
              <a:defRPr baseline="0">
                <a:solidFill>
                  <a:schemeClr val="bg1"/>
                </a:solidFill>
                <a:latin typeface="Segoe Semibold"/>
              </a:defRPr>
            </a:lvl2pPr>
            <a:lvl3pPr marL="0" indent="0" algn="ctr">
              <a:spcBef>
                <a:spcPts val="2109"/>
              </a:spcBef>
              <a:buFontTx/>
              <a:buNone/>
              <a:defRPr baseline="0">
                <a:solidFill>
                  <a:schemeClr val="bg1"/>
                </a:solidFill>
                <a:latin typeface="Segoe Semibold"/>
              </a:defRPr>
            </a:lvl3pPr>
            <a:lvl4pPr marL="0" indent="0" algn="ctr">
              <a:spcBef>
                <a:spcPts val="2109"/>
              </a:spcBef>
              <a:buFontTx/>
              <a:buNone/>
              <a:defRPr baseline="0">
                <a:solidFill>
                  <a:schemeClr val="bg1"/>
                </a:solidFill>
                <a:latin typeface="Segoe Semibold"/>
              </a:defRPr>
            </a:lvl4pPr>
            <a:lvl5pPr marL="0" indent="0" algn="ctr">
              <a:spcBef>
                <a:spcPts val="2109"/>
              </a:spcBef>
              <a:buFontTx/>
              <a:buNone/>
              <a:defRPr baseline="0">
                <a:solidFill>
                  <a:schemeClr val="bg1"/>
                </a:solidFill>
                <a:latin typeface="Segoe Semibold"/>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916" y="6444056"/>
            <a:ext cx="1234296" cy="416575"/>
          </a:xfrm>
          <a:prstGeom prst="rect">
            <a:avLst/>
          </a:prstGeom>
        </p:spPr>
      </p:pic>
    </p:spTree>
    <p:extLst>
      <p:ext uri="{BB962C8B-B14F-4D97-AF65-F5344CB8AC3E}">
        <p14:creationId xmlns:p14="http://schemas.microsoft.com/office/powerpoint/2010/main" val="378811461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prstClr val="black">
                    <a:tint val="75000"/>
                  </a:prstClr>
                </a:solidFill>
              </a:rPr>
              <a:t>© AdvancED 2012</a:t>
            </a:r>
          </a:p>
        </p:txBody>
      </p:sp>
      <p:sp>
        <p:nvSpPr>
          <p:cNvPr id="3" name="Slide Number Placeholder 2"/>
          <p:cNvSpPr>
            <a:spLocks noGrp="1"/>
          </p:cNvSpPr>
          <p:nvPr>
            <p:ph type="sldNum" sz="quarter" idx="11"/>
          </p:nvPr>
        </p:nvSpPr>
        <p:spPr/>
        <p:txBody>
          <a:bodyPr/>
          <a:lstStyle>
            <a:lvl1pPr>
              <a:defRPr/>
            </a:lvl1pPr>
          </a:lstStyle>
          <a:p>
            <a:fld id="{E339EB2B-A9EC-5B4F-8C57-FCBE318415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871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prstClr val="black">
                    <a:tint val="75000"/>
                  </a:prstClr>
                </a:solidFill>
              </a:rPr>
              <a:t>© AdvancED 2012</a:t>
            </a:r>
          </a:p>
        </p:txBody>
      </p:sp>
      <p:sp>
        <p:nvSpPr>
          <p:cNvPr id="3" name="Slide Number Placeholder 2"/>
          <p:cNvSpPr>
            <a:spLocks noGrp="1"/>
          </p:cNvSpPr>
          <p:nvPr>
            <p:ph type="sldNum" sz="quarter" idx="11"/>
          </p:nvPr>
        </p:nvSpPr>
        <p:spPr/>
        <p:txBody>
          <a:bodyPr/>
          <a:lstStyle>
            <a:lvl1pPr>
              <a:defRPr/>
            </a:lvl1pPr>
          </a:lstStyle>
          <a:p>
            <a:fld id="{E339EB2B-A9EC-5B4F-8C57-FCBE318415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165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sp>
        <p:nvSpPr>
          <p:cNvPr id="7" name="Title 3"/>
          <p:cNvSpPr>
            <a:spLocks noGrp="1"/>
          </p:cNvSpPr>
          <p:nvPr>
            <p:ph type="title"/>
          </p:nvPr>
        </p:nvSpPr>
        <p:spPr>
          <a:xfrm>
            <a:off x="824852" y="3241749"/>
            <a:ext cx="8030590" cy="1279656"/>
          </a:xfrm>
          <a:prstGeom prst="rect">
            <a:avLst/>
          </a:prstGeom>
        </p:spPr>
        <p:txBody>
          <a:bodyPr>
            <a:normAutofit/>
          </a:bodyPr>
          <a:lstStyle>
            <a:lvl1pPr algn="l">
              <a:defRPr sz="6000">
                <a:solidFill>
                  <a:schemeClr val="bg1"/>
                </a:solidFill>
              </a:defRPr>
            </a:lvl1pPr>
          </a:lstStyle>
          <a:p>
            <a:endParaRPr lang="en-US" dirty="0"/>
          </a:p>
        </p:txBody>
      </p:sp>
      <p:sp>
        <p:nvSpPr>
          <p:cNvPr id="8" name="Text Placeholder 9"/>
          <p:cNvSpPr>
            <a:spLocks noGrp="1"/>
          </p:cNvSpPr>
          <p:nvPr>
            <p:ph type="body" sz="quarter" idx="13" hasCustomPrompt="1"/>
          </p:nvPr>
        </p:nvSpPr>
        <p:spPr>
          <a:xfrm>
            <a:off x="824852" y="4712904"/>
            <a:ext cx="8030590" cy="869761"/>
          </a:xfrm>
          <a:prstGeom prst="rect">
            <a:avLst/>
          </a:prstGeom>
        </p:spPr>
        <p:txBody>
          <a:bodyPr vert="horz">
            <a:normAutofit/>
          </a:bodyPr>
          <a:lstStyle>
            <a:lvl1pPr marL="0" indent="0" algn="l">
              <a:buNone/>
              <a:defRPr sz="5000" b="0" i="1" baseline="0">
                <a:solidFill>
                  <a:srgbClr val="FFFFFF"/>
                </a:solidFill>
                <a:latin typeface="Segoe"/>
              </a:defRPr>
            </a:lvl1pPr>
          </a:lstStyle>
          <a:p>
            <a:pPr lvl="0"/>
            <a:r>
              <a:rPr lang="en-US" dirty="0" smtClean="0"/>
              <a:t>Subtitle Text </a:t>
            </a:r>
          </a:p>
        </p:txBody>
      </p:sp>
      <p:sp>
        <p:nvSpPr>
          <p:cNvPr id="9" name="Text Placeholder 9"/>
          <p:cNvSpPr>
            <a:spLocks noGrp="1"/>
          </p:cNvSpPr>
          <p:nvPr>
            <p:ph type="body" sz="quarter" idx="14" hasCustomPrompt="1"/>
          </p:nvPr>
        </p:nvSpPr>
        <p:spPr>
          <a:xfrm>
            <a:off x="11308523" y="8761783"/>
            <a:ext cx="1374421" cy="674458"/>
          </a:xfrm>
          <a:prstGeom prst="rect">
            <a:avLst/>
          </a:prstGeom>
        </p:spPr>
        <p:txBody>
          <a:bodyPr vert="horz">
            <a:normAutofit/>
          </a:bodyPr>
          <a:lstStyle>
            <a:lvl1pPr marL="0" indent="0" algn="l">
              <a:buNone/>
              <a:defRPr sz="4000" b="1" i="0" baseline="0">
                <a:solidFill>
                  <a:schemeClr val="bg1"/>
                </a:solidFill>
                <a:latin typeface="Segoe Semibold"/>
              </a:defRPr>
            </a:lvl1pPr>
          </a:lstStyle>
          <a:p>
            <a:pPr lvl="0"/>
            <a:r>
              <a:rPr lang="en-US" dirty="0" smtClean="0"/>
              <a:t>2014</a:t>
            </a:r>
          </a:p>
        </p:txBody>
      </p:sp>
      <p:pic>
        <p:nvPicPr>
          <p:cNvPr id="10" name="Picture 9"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05579" y="5582664"/>
            <a:ext cx="2619733" cy="773685"/>
          </a:xfrm>
          <a:prstGeom prst="rect">
            <a:avLst/>
          </a:prstGeom>
        </p:spPr>
      </p:pic>
    </p:spTree>
    <p:extLst>
      <p:ext uri="{BB962C8B-B14F-4D97-AF65-F5344CB8AC3E}">
        <p14:creationId xmlns:p14="http://schemas.microsoft.com/office/powerpoint/2010/main" val="1381470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prstClr val="black">
                    <a:tint val="75000"/>
                  </a:prstClr>
                </a:solidFill>
              </a:rPr>
              <a:t>© AdvancED 2012</a:t>
            </a:r>
          </a:p>
        </p:txBody>
      </p:sp>
      <p:sp>
        <p:nvSpPr>
          <p:cNvPr id="3" name="Slide Number Placeholder 2"/>
          <p:cNvSpPr>
            <a:spLocks noGrp="1"/>
          </p:cNvSpPr>
          <p:nvPr>
            <p:ph type="sldNum" sz="quarter" idx="11"/>
          </p:nvPr>
        </p:nvSpPr>
        <p:spPr/>
        <p:txBody>
          <a:bodyPr/>
          <a:lstStyle>
            <a:lvl1pPr>
              <a:defRPr/>
            </a:lvl1pPr>
          </a:lstStyle>
          <a:p>
            <a:fld id="{E339EB2B-A9EC-5B4F-8C57-FCBE318415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010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prstClr val="black">
                    <a:tint val="75000"/>
                  </a:prstClr>
                </a:solidFill>
              </a:rPr>
              <a:t>© AdvancED 2012</a:t>
            </a:r>
          </a:p>
        </p:txBody>
      </p:sp>
      <p:sp>
        <p:nvSpPr>
          <p:cNvPr id="3" name="Slide Number Placeholder 2"/>
          <p:cNvSpPr>
            <a:spLocks noGrp="1"/>
          </p:cNvSpPr>
          <p:nvPr>
            <p:ph type="sldNum" sz="quarter" idx="11"/>
          </p:nvPr>
        </p:nvSpPr>
        <p:spPr/>
        <p:txBody>
          <a:bodyPr/>
          <a:lstStyle>
            <a:lvl1pPr>
              <a:defRPr/>
            </a:lvl1pPr>
          </a:lstStyle>
          <a:p>
            <a:fld id="{E339EB2B-A9EC-5B4F-8C57-FCBE318415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31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prstClr val="black">
                    <a:tint val="75000"/>
                  </a:prstClr>
                </a:solidFill>
              </a:rPr>
              <a:t>© AdvancED 2012</a:t>
            </a:r>
          </a:p>
        </p:txBody>
      </p:sp>
      <p:sp>
        <p:nvSpPr>
          <p:cNvPr id="3" name="Slide Number Placeholder 2"/>
          <p:cNvSpPr>
            <a:spLocks noGrp="1"/>
          </p:cNvSpPr>
          <p:nvPr>
            <p:ph type="sldNum" sz="quarter" idx="11"/>
          </p:nvPr>
        </p:nvSpPr>
        <p:spPr/>
        <p:txBody>
          <a:bodyPr/>
          <a:lstStyle>
            <a:lvl1pPr>
              <a:defRPr/>
            </a:lvl1pPr>
          </a:lstStyle>
          <a:p>
            <a:fld id="{E339EB2B-A9EC-5B4F-8C57-FCBE318415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055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prstClr val="black">
                    <a:tint val="75000"/>
                  </a:prstClr>
                </a:solidFill>
              </a:rPr>
              <a:t>© AdvancED 2012</a:t>
            </a:r>
          </a:p>
        </p:txBody>
      </p:sp>
      <p:sp>
        <p:nvSpPr>
          <p:cNvPr id="3" name="Slide Number Placeholder 2"/>
          <p:cNvSpPr>
            <a:spLocks noGrp="1"/>
          </p:cNvSpPr>
          <p:nvPr>
            <p:ph type="sldNum" sz="quarter" idx="11"/>
          </p:nvPr>
        </p:nvSpPr>
        <p:spPr/>
        <p:txBody>
          <a:bodyPr/>
          <a:lstStyle>
            <a:lvl1pPr>
              <a:defRPr/>
            </a:lvl1pPr>
          </a:lstStyle>
          <a:p>
            <a:fld id="{E339EB2B-A9EC-5B4F-8C57-FCBE3184150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0730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3608443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3053785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539750" y="497818"/>
            <a:ext cx="8147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903" tIns="42959" rIns="85903" bIns="42959" numCol="1" anchor="ctr" anchorCtr="0" compatLnSpc="1">
            <a:prstTxWarp prst="textNoShape">
              <a:avLst/>
            </a:prstTxWarp>
          </a:bodyPr>
          <a:lstStyle>
            <a:lvl1pPr>
              <a:defRPr>
                <a:solidFill>
                  <a:srgbClr val="0D4D8D"/>
                </a:solidFill>
              </a:defRPr>
            </a:lvl1pPr>
          </a:lstStyle>
          <a:p>
            <a:pPr lvl="0"/>
            <a:r>
              <a:rPr lang="en-US" dirty="0" smtClean="0"/>
              <a:t>To edit Master title style click</a:t>
            </a:r>
          </a:p>
        </p:txBody>
      </p:sp>
      <p:sp>
        <p:nvSpPr>
          <p:cNvPr id="2" name="Footer Placeholder 1"/>
          <p:cNvSpPr>
            <a:spLocks noGrp="1"/>
          </p:cNvSpPr>
          <p:nvPr>
            <p:ph type="ftr" sz="quarter" idx="10"/>
          </p:nvPr>
        </p:nvSpPr>
        <p:spPr>
          <a:xfrm>
            <a:off x="539755" y="6347769"/>
            <a:ext cx="2895600" cy="365125"/>
          </a:xfrm>
          <a:prstGeom prst="rect">
            <a:avLst/>
          </a:prstGeom>
        </p:spPr>
        <p:txBody>
          <a:bodyPr lIns="85903" tIns="42959" rIns="85903" bIns="42959"/>
          <a:lstStyle/>
          <a:p>
            <a:r>
              <a:rPr lang="nl-NL" dirty="0" smtClean="0"/>
              <a:t>© 2014 AdvancED </a:t>
            </a:r>
            <a:endParaRPr lang="en-US" dirty="0"/>
          </a:p>
        </p:txBody>
      </p:sp>
      <p:sp>
        <p:nvSpPr>
          <p:cNvPr id="8" name="Slide Number Placeholder 7"/>
          <p:cNvSpPr>
            <a:spLocks noGrp="1"/>
          </p:cNvSpPr>
          <p:nvPr>
            <p:ph type="sldNum" sz="quarter" idx="11"/>
          </p:nvPr>
        </p:nvSpPr>
        <p:spPr>
          <a:xfrm>
            <a:off x="6553203" y="6357294"/>
            <a:ext cx="2133600" cy="365125"/>
          </a:xfrm>
          <a:prstGeom prst="rect">
            <a:avLst/>
          </a:prstGeom>
        </p:spPr>
        <p:txBody>
          <a:bodyPr lIns="85903" tIns="42959" rIns="85903" bIns="42959"/>
          <a:lstStyle/>
          <a:p>
            <a:fld id="{4291F606-4915-074A-9C6B-EF8ACC274A01}" type="slidenum">
              <a:rPr lang="en-US" smtClean="0"/>
              <a:t>‹#›</a:t>
            </a:fld>
            <a:endParaRPr lang="en-US" dirty="0"/>
          </a:p>
        </p:txBody>
      </p:sp>
    </p:spTree>
    <p:extLst>
      <p:ext uri="{BB962C8B-B14F-4D97-AF65-F5344CB8AC3E}">
        <p14:creationId xmlns:p14="http://schemas.microsoft.com/office/powerpoint/2010/main" val="2190853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1058208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848208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355950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CF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Tree>
    <p:extLst>
      <p:ext uri="{BB962C8B-B14F-4D97-AF65-F5344CB8AC3E}">
        <p14:creationId xmlns:p14="http://schemas.microsoft.com/office/powerpoint/2010/main" val="2614619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363028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99460" y="6356351"/>
            <a:ext cx="4445230" cy="365125"/>
          </a:xfrm>
          <a:prstGeom prst="rect">
            <a:avLst/>
          </a:prstGeom>
        </p:spPr>
        <p:txBody>
          <a:bodyPr lIns="91435" tIns="45718" rIns="91435" bIns="45718"/>
          <a:lstStyle>
            <a:lvl1pPr>
              <a:defRPr/>
            </a:lvl1pPr>
          </a:lstStyle>
          <a:p>
            <a:r>
              <a:rPr lang="en-US" dirty="0"/>
              <a:t>© AdvancED 2012</a:t>
            </a:r>
          </a:p>
        </p:txBody>
      </p:sp>
      <p:sp>
        <p:nvSpPr>
          <p:cNvPr id="3" name="Slide Number Placeholder 2"/>
          <p:cNvSpPr>
            <a:spLocks noGrp="1"/>
          </p:cNvSpPr>
          <p:nvPr>
            <p:ph type="sldNum" sz="quarter" idx="11"/>
          </p:nvPr>
        </p:nvSpPr>
        <p:spPr>
          <a:xfrm>
            <a:off x="5667906" y="6356351"/>
            <a:ext cx="637264" cy="365125"/>
          </a:xfrm>
          <a:prstGeom prst="rect">
            <a:avLst/>
          </a:prstGeom>
        </p:spPr>
        <p:txBody>
          <a:bodyPr lIns="91435" tIns="45718" rIns="91435" bIns="45718"/>
          <a:lstStyle>
            <a:lvl1pPr>
              <a:defRPr/>
            </a:lvl1pPr>
          </a:lstStyle>
          <a:p>
            <a:fld id="{E339EB2B-A9EC-5B4F-8C57-FCBE31841504}" type="slidenum">
              <a:rPr lang="en-US"/>
              <a:pPr/>
              <a:t>‹#›</a:t>
            </a:fld>
            <a:endParaRPr lang="en-US" dirty="0"/>
          </a:p>
        </p:txBody>
      </p:sp>
    </p:spTree>
    <p:extLst>
      <p:ext uri="{BB962C8B-B14F-4D97-AF65-F5344CB8AC3E}">
        <p14:creationId xmlns:p14="http://schemas.microsoft.com/office/powerpoint/2010/main" val="1800013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od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00742" y="-35916"/>
            <a:ext cx="3270805" cy="630942"/>
          </a:xfrm>
          <a:prstGeom prst="rect">
            <a:avLst/>
          </a:prstGeom>
          <a:solidFill>
            <a:srgbClr val="FF5C4C">
              <a:alpha val="73000"/>
            </a:srgbClr>
          </a:solidFill>
        </p:spPr>
        <p:txBody>
          <a:bodyPr wrap="square">
            <a:spAutoFit/>
          </a:bodyPr>
          <a:lstStyle>
            <a:lvl1pPr algn="ctr">
              <a:defRPr sz="3500"/>
            </a:lvl1pPr>
          </a:lstStyle>
          <a:p>
            <a:r>
              <a:rPr lang="en-US" dirty="0" smtClean="0"/>
              <a:t>Slide Title</a:t>
            </a:r>
            <a:endParaRPr lang="en-US" dirty="0"/>
          </a:p>
        </p:txBody>
      </p:sp>
      <p:sp>
        <p:nvSpPr>
          <p:cNvPr id="12" name="Text Placeholder 11"/>
          <p:cNvSpPr>
            <a:spLocks noGrp="1"/>
          </p:cNvSpPr>
          <p:nvPr>
            <p:ph type="body" sz="quarter" idx="10" hasCustomPrompt="1"/>
          </p:nvPr>
        </p:nvSpPr>
        <p:spPr>
          <a:xfrm>
            <a:off x="1223367" y="1847354"/>
            <a:ext cx="7180585" cy="3106922"/>
          </a:xfrm>
          <a:prstGeom prst="rect">
            <a:avLst/>
          </a:prstGeom>
        </p:spPr>
        <p:txBody>
          <a:bodyPr vert="horz"/>
          <a:lstStyle>
            <a:lvl1pPr marL="0" indent="0" algn="ctr">
              <a:spcBef>
                <a:spcPts val="2109"/>
              </a:spcBef>
              <a:buFontTx/>
              <a:buNone/>
              <a:defRPr baseline="0">
                <a:latin typeface="Segoe Light"/>
              </a:defRPr>
            </a:lvl1pPr>
            <a:lvl2pPr marL="0" indent="0" algn="ctr">
              <a:spcBef>
                <a:spcPts val="2109"/>
              </a:spcBef>
              <a:buFontTx/>
              <a:buNone/>
              <a:defRPr baseline="0">
                <a:latin typeface="Segoe Light"/>
              </a:defRPr>
            </a:lvl2pPr>
            <a:lvl3pPr marL="0" indent="0" algn="ctr">
              <a:spcBef>
                <a:spcPts val="2109"/>
              </a:spcBef>
              <a:buFontTx/>
              <a:buNone/>
              <a:defRPr baseline="0">
                <a:latin typeface="Segoe Light"/>
              </a:defRPr>
            </a:lvl3pPr>
            <a:lvl4pPr marL="0" indent="0" algn="ctr">
              <a:spcBef>
                <a:spcPts val="2109"/>
              </a:spcBef>
              <a:buFontTx/>
              <a:buNone/>
              <a:defRPr baseline="0">
                <a:latin typeface="Segoe Light"/>
              </a:defRPr>
            </a:lvl4pPr>
            <a:lvl5pPr marL="0" indent="0" algn="ctr">
              <a:spcBef>
                <a:spcPts val="2109"/>
              </a:spcBef>
              <a:buFontTx/>
              <a:buNone/>
              <a:defRPr baseline="0">
                <a:latin typeface="Segoe Ligh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916" y="6444056"/>
            <a:ext cx="1234296" cy="416575"/>
          </a:xfrm>
          <a:prstGeom prst="rect">
            <a:avLst/>
          </a:prstGeom>
        </p:spPr>
      </p:pic>
    </p:spTree>
    <p:extLst>
      <p:ext uri="{BB962C8B-B14F-4D97-AF65-F5344CB8AC3E}">
        <p14:creationId xmlns:p14="http://schemas.microsoft.com/office/powerpoint/2010/main" val="268420444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od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00742" y="-35916"/>
            <a:ext cx="3270805" cy="630942"/>
          </a:xfrm>
          <a:prstGeom prst="rect">
            <a:avLst/>
          </a:prstGeom>
          <a:solidFill>
            <a:srgbClr val="FF5C4C">
              <a:alpha val="73000"/>
            </a:srgbClr>
          </a:solidFill>
        </p:spPr>
        <p:txBody>
          <a:bodyPr wrap="square">
            <a:spAutoFit/>
          </a:bodyPr>
          <a:lstStyle>
            <a:lvl1pPr algn="ctr">
              <a:defRPr sz="3500"/>
            </a:lvl1pPr>
          </a:lstStyle>
          <a:p>
            <a:r>
              <a:rPr lang="en-US" dirty="0" smtClean="0"/>
              <a:t>Slide Title</a:t>
            </a:r>
            <a:endParaRPr lang="en-US" dirty="0"/>
          </a:p>
        </p:txBody>
      </p:sp>
      <p:sp>
        <p:nvSpPr>
          <p:cNvPr id="12" name="Text Placeholder 11"/>
          <p:cNvSpPr>
            <a:spLocks noGrp="1"/>
          </p:cNvSpPr>
          <p:nvPr>
            <p:ph type="body" sz="quarter" idx="10" hasCustomPrompt="1"/>
          </p:nvPr>
        </p:nvSpPr>
        <p:spPr>
          <a:xfrm>
            <a:off x="1223367" y="1847354"/>
            <a:ext cx="7180585" cy="3106922"/>
          </a:xfrm>
          <a:prstGeom prst="rect">
            <a:avLst/>
          </a:prstGeom>
        </p:spPr>
        <p:txBody>
          <a:bodyPr vert="horz"/>
          <a:lstStyle>
            <a:lvl1pPr marL="0" indent="0" algn="ctr">
              <a:spcBef>
                <a:spcPts val="2109"/>
              </a:spcBef>
              <a:buFontTx/>
              <a:buNone/>
              <a:defRPr baseline="0">
                <a:latin typeface="Segoe Light"/>
              </a:defRPr>
            </a:lvl1pPr>
            <a:lvl2pPr marL="0" indent="0" algn="ctr">
              <a:spcBef>
                <a:spcPts val="2109"/>
              </a:spcBef>
              <a:buFontTx/>
              <a:buNone/>
              <a:defRPr baseline="0">
                <a:latin typeface="Segoe Light"/>
              </a:defRPr>
            </a:lvl2pPr>
            <a:lvl3pPr marL="0" indent="0" algn="ctr">
              <a:spcBef>
                <a:spcPts val="2109"/>
              </a:spcBef>
              <a:buFontTx/>
              <a:buNone/>
              <a:defRPr baseline="0">
                <a:latin typeface="Segoe Light"/>
              </a:defRPr>
            </a:lvl3pPr>
            <a:lvl4pPr marL="0" indent="0" algn="ctr">
              <a:spcBef>
                <a:spcPts val="2109"/>
              </a:spcBef>
              <a:buFontTx/>
              <a:buNone/>
              <a:defRPr baseline="0">
                <a:latin typeface="Segoe Light"/>
              </a:defRPr>
            </a:lvl4pPr>
            <a:lvl5pPr marL="0" indent="0" algn="ctr">
              <a:spcBef>
                <a:spcPts val="2109"/>
              </a:spcBef>
              <a:buFontTx/>
              <a:buNone/>
              <a:defRPr baseline="0">
                <a:latin typeface="Segoe Ligh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5916" y="6444056"/>
            <a:ext cx="1234296" cy="416575"/>
          </a:xfrm>
          <a:prstGeom prst="rect">
            <a:avLst/>
          </a:prstGeom>
        </p:spPr>
      </p:pic>
    </p:spTree>
    <p:extLst>
      <p:ext uri="{BB962C8B-B14F-4D97-AF65-F5344CB8AC3E}">
        <p14:creationId xmlns:p14="http://schemas.microsoft.com/office/powerpoint/2010/main" val="29541490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286452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818A4-7DB9-594B-B1CE-7E5C488E7E7D}" type="slidenum">
              <a:rPr lang="en-US" smtClean="0"/>
              <a:t>‹#›</a:t>
            </a:fld>
            <a:endParaRPr lang="en-US" dirty="0"/>
          </a:p>
        </p:txBody>
      </p:sp>
      <p:pic>
        <p:nvPicPr>
          <p:cNvPr id="8" name="Picture 7"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9"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114484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8"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339298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CF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7" name="Picture 6"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Tree>
    <p:extLst>
      <p:ext uri="{BB962C8B-B14F-4D97-AF65-F5344CB8AC3E}">
        <p14:creationId xmlns:p14="http://schemas.microsoft.com/office/powerpoint/2010/main" val="317791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9753CD-8F8B-344B-AB88-FC2FC3FE0CD8}" type="datetimeFigureOut">
              <a:rPr lang="en-US" smtClean="0"/>
              <a:t>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818A4-7DB9-594B-B1CE-7E5C488E7E7D}" type="slidenum">
              <a:rPr lang="en-US" smtClean="0"/>
              <a:t>‹#›</a:t>
            </a:fld>
            <a:endParaRPr lang="en-US" dirty="0"/>
          </a:p>
        </p:txBody>
      </p:sp>
      <p:pic>
        <p:nvPicPr>
          <p:cNvPr id="8" name="Picture 7"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8635" y="9164880"/>
            <a:ext cx="1755443" cy="592462"/>
          </a:xfrm>
          <a:prstGeom prst="rect">
            <a:avLst/>
          </a:prstGeom>
        </p:spPr>
      </p:pic>
      <p:pic>
        <p:nvPicPr>
          <p:cNvPr id="9" name="Picture 8" descr="AE_4c-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11035" y="9317280"/>
            <a:ext cx="1755443" cy="592462"/>
          </a:xfrm>
          <a:prstGeom prst="rect">
            <a:avLst/>
          </a:prstGeom>
        </p:spPr>
      </p:pic>
      <p:pic>
        <p:nvPicPr>
          <p:cNvPr id="12" name="Picture 11" descr="AE_4c-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5467" y="6445704"/>
            <a:ext cx="1144023" cy="386108"/>
          </a:xfrm>
          <a:prstGeom prst="rect">
            <a:avLst/>
          </a:prstGeom>
        </p:spPr>
      </p:pic>
      <p:sp>
        <p:nvSpPr>
          <p:cNvPr id="10" name="Title 3"/>
          <p:cNvSpPr>
            <a:spLocks noGrp="1"/>
          </p:cNvSpPr>
          <p:nvPr>
            <p:ph type="title" hasCustomPrompt="1"/>
          </p:nvPr>
        </p:nvSpPr>
        <p:spPr>
          <a:xfrm>
            <a:off x="457200" y="-23517"/>
            <a:ext cx="3600230" cy="769441"/>
          </a:xfrm>
          <a:prstGeom prst="rect">
            <a:avLst/>
          </a:prstGeom>
          <a:solidFill>
            <a:srgbClr val="FF5C4C">
              <a:alpha val="73000"/>
            </a:srgbClr>
          </a:solidFill>
        </p:spPr>
        <p:txBody>
          <a:bodyPr wrap="square">
            <a:spAutoFit/>
          </a:bodyPr>
          <a:lstStyle>
            <a:lvl1pPr algn="ctr">
              <a:defRPr sz="4400"/>
            </a:lvl1pPr>
          </a:lstStyle>
          <a:p>
            <a:r>
              <a:rPr lang="en-US" dirty="0" smtClean="0"/>
              <a:t>Slide Title</a:t>
            </a:r>
            <a:endParaRPr lang="en-US" dirty="0"/>
          </a:p>
        </p:txBody>
      </p:sp>
    </p:spTree>
    <p:extLst>
      <p:ext uri="{BB962C8B-B14F-4D97-AF65-F5344CB8AC3E}">
        <p14:creationId xmlns:p14="http://schemas.microsoft.com/office/powerpoint/2010/main" val="198426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753CD-8F8B-344B-AB88-FC2FC3FE0CD8}" type="datetimeFigureOut">
              <a:rPr lang="en-US" smtClean="0"/>
              <a:t>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818A4-7DB9-594B-B1CE-7E5C488E7E7D}" type="slidenum">
              <a:rPr lang="en-US" smtClean="0"/>
              <a:t>‹#›</a:t>
            </a:fld>
            <a:endParaRPr lang="en-US" dirty="0"/>
          </a:p>
        </p:txBody>
      </p:sp>
    </p:spTree>
    <p:extLst>
      <p:ext uri="{BB962C8B-B14F-4D97-AF65-F5344CB8AC3E}">
        <p14:creationId xmlns:p14="http://schemas.microsoft.com/office/powerpoint/2010/main" val="4186960220"/>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3" r:id="rId3"/>
    <p:sldLayoutId id="2147483679" r:id="rId4"/>
    <p:sldLayoutId id="2147483675" r:id="rId5"/>
    <p:sldLayoutId id="2147483669" r:id="rId6"/>
    <p:sldLayoutId id="2147483666" r:id="rId7"/>
    <p:sldLayoutId id="2147483660" r:id="rId8"/>
    <p:sldLayoutId id="2147483673" r:id="rId9"/>
    <p:sldLayoutId id="2147483671" r:id="rId10"/>
    <p:sldLayoutId id="2147483664" r:id="rId11"/>
    <p:sldLayoutId id="2147483661" r:id="rId12"/>
    <p:sldLayoutId id="2147483674" r:id="rId13"/>
    <p:sldLayoutId id="2147483668" r:id="rId14"/>
    <p:sldLayoutId id="2147483650" r:id="rId15"/>
    <p:sldLayoutId id="2147483663" r:id="rId16"/>
    <p:sldLayoutId id="2147483672" r:id="rId17"/>
    <p:sldLayoutId id="2147483670" r:id="rId18"/>
    <p:sldLayoutId id="2147483665" r:id="rId19"/>
    <p:sldLayoutId id="2147483662" r:id="rId20"/>
    <p:sldLayoutId id="2147483676" r:id="rId21"/>
    <p:sldLayoutId id="2147483652" r:id="rId22"/>
    <p:sldLayoutId id="2147483678" r:id="rId23"/>
    <p:sldLayoutId id="2147483677" r:id="rId24"/>
    <p:sldLayoutId id="2147483655" r:id="rId25"/>
    <p:sldLayoutId id="2147483687" r:id="rId26"/>
    <p:sldLayoutId id="2147483688" r:id="rId27"/>
    <p:sldLayoutId id="2147483690" r:id="rId28"/>
    <p:sldLayoutId id="2147483691" r:id="rId29"/>
    <p:sldLayoutId id="2147483692" r:id="rId30"/>
    <p:sldLayoutId id="2147483693" r:id="rId31"/>
    <p:sldLayoutId id="2147483694" r:id="rId32"/>
    <p:sldLayoutId id="2147483701" r:id="rId33"/>
    <p:sldLayoutId id="2147483705" r:id="rId34"/>
    <p:sldLayoutId id="2147483706" r:id="rId35"/>
    <p:sldLayoutId id="2147483707" r:id="rId36"/>
    <p:sldLayoutId id="2147483712" r:id="rId37"/>
    <p:sldLayoutId id="2147483713" r:id="rId38"/>
    <p:sldLayoutId id="2147483714" r:id="rId39"/>
    <p:sldLayoutId id="2147483715" r:id="rId40"/>
    <p:sldLayoutId id="2147483716" r:id="rId41"/>
    <p:sldLayoutId id="2147483717" r:id="rId42"/>
    <p:sldLayoutId id="2147483718" r:id="rId43"/>
  </p:sldLayoutIdLst>
  <p:txStyles>
    <p:titleStyle>
      <a:lvl1pPr algn="ctr" defTabSz="457200" rtl="0" eaLnBrk="1" latinLnBrk="0" hangingPunct="1">
        <a:spcBef>
          <a:spcPct val="0"/>
        </a:spcBef>
        <a:buNone/>
        <a:defRPr sz="4400" kern="1200">
          <a:solidFill>
            <a:srgbClr val="FFFFFF"/>
          </a:solidFill>
          <a:latin typeface="Segoe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Segoe Ligh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microsoft.com/office/2007/relationships/media" Target="file:///C:\Users\darrellb\AppData\Local\Temp\PresenterMedia\Videos\FGEQL_turn_the_page_9127.wmv" TargetMode="Externa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2.png"/><Relationship Id="rId5" Type="http://schemas.openxmlformats.org/officeDocument/2006/relationships/notesSlide" Target="../notesSlides/notesSlide15.xml"/><Relationship Id="rId4"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46.jpeg"/><Relationship Id="rId1" Type="http://schemas.openxmlformats.org/officeDocument/2006/relationships/slideLayout" Target="../slideLayouts/slideLayout26.xml"/><Relationship Id="rId6" Type="http://schemas.openxmlformats.org/officeDocument/2006/relationships/image" Target="../media/image50.jpg"/><Relationship Id="rId5" Type="http://schemas.openxmlformats.org/officeDocument/2006/relationships/image" Target="../media/image49.jpg"/><Relationship Id="rId10" Type="http://schemas.openxmlformats.org/officeDocument/2006/relationships/image" Target="../media/image54.jpeg"/><Relationship Id="rId4" Type="http://schemas.openxmlformats.org/officeDocument/2006/relationships/image" Target="../media/image48.jpg"/><Relationship Id="rId9" Type="http://schemas.openxmlformats.org/officeDocument/2006/relationships/image" Target="../media/image53.jpg"/></Relationships>
</file>

<file path=ppt/slides/_rels/slide27.xml.rels><?xml version="1.0" encoding="UTF-8" standalone="yes"?>
<Relationships xmlns="http://schemas.openxmlformats.org/package/2006/relationships"><Relationship Id="rId3" Type="http://schemas.openxmlformats.org/officeDocument/2006/relationships/hyperlink" Target="http://www.advanc-ed.org"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hyperlink" Target="https://www.surveymonkey.com/s/CI_Schools_Systems" TargetMode="Externa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jpg"/><Relationship Id="rId3" Type="http://schemas.openxmlformats.org/officeDocument/2006/relationships/image" Target="../media/image30.png"/><Relationship Id="rId7" Type="http://schemas.openxmlformats.org/officeDocument/2006/relationships/image" Target="../media/image34.jpg"/><Relationship Id="rId12"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3.jpg"/><Relationship Id="rId11" Type="http://schemas.openxmlformats.org/officeDocument/2006/relationships/image" Target="../media/image38.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08" y="966147"/>
            <a:ext cx="8030590" cy="1279656"/>
          </a:xfrm>
        </p:spPr>
        <p:txBody>
          <a:bodyPr>
            <a:noAutofit/>
          </a:bodyPr>
          <a:lstStyle/>
          <a:p>
            <a:pPr algn="ctr"/>
            <a:r>
              <a:rPr lang="en-US" sz="4800" dirty="0" smtClean="0"/>
              <a:t>The Importance of Professional Learning in Systems Reform</a:t>
            </a:r>
            <a:endParaRPr lang="en-US" sz="4800" dirty="0"/>
          </a:p>
        </p:txBody>
      </p:sp>
      <p:sp>
        <p:nvSpPr>
          <p:cNvPr id="3" name="Subtitle 2"/>
          <p:cNvSpPr>
            <a:spLocks noGrp="1"/>
          </p:cNvSpPr>
          <p:nvPr>
            <p:ph type="body" sz="quarter" idx="13"/>
          </p:nvPr>
        </p:nvSpPr>
        <p:spPr>
          <a:xfrm>
            <a:off x="590926" y="2902718"/>
            <a:ext cx="8030590" cy="869761"/>
          </a:xfrm>
        </p:spPr>
        <p:txBody>
          <a:bodyPr>
            <a:normAutofit fontScale="55000" lnSpcReduction="20000"/>
          </a:bodyPr>
          <a:lstStyle/>
          <a:p>
            <a:pPr marL="0" indent="0" algn="ctr">
              <a:buNone/>
            </a:pPr>
            <a:endParaRPr lang="en-US" dirty="0" smtClean="0"/>
          </a:p>
          <a:p>
            <a:pPr marL="0" indent="0" algn="ctr">
              <a:buNone/>
            </a:pPr>
            <a:r>
              <a:rPr lang="en-US" dirty="0" smtClean="0"/>
              <a:t>AdvancED Performance Accreditation</a:t>
            </a:r>
            <a:endParaRPr lang="en-US" dirty="0"/>
          </a:p>
        </p:txBody>
      </p:sp>
      <p:sp>
        <p:nvSpPr>
          <p:cNvPr id="4" name="Text Placeholder 3"/>
          <p:cNvSpPr>
            <a:spLocks noGrp="1"/>
          </p:cNvSpPr>
          <p:nvPr>
            <p:ph type="body" sz="quarter" idx="14"/>
          </p:nvPr>
        </p:nvSpPr>
        <p:spPr/>
        <p:txBody>
          <a:bodyPr>
            <a:normAutofit lnSpcReduction="10000"/>
          </a:bodyPr>
          <a:lstStyle/>
          <a:p>
            <a:endParaRPr lang="en-US" dirty="0"/>
          </a:p>
        </p:txBody>
      </p:sp>
      <p:sp>
        <p:nvSpPr>
          <p:cNvPr id="5" name="Subtitle 2"/>
          <p:cNvSpPr txBox="1">
            <a:spLocks/>
          </p:cNvSpPr>
          <p:nvPr/>
        </p:nvSpPr>
        <p:spPr>
          <a:xfrm>
            <a:off x="254596" y="4095641"/>
            <a:ext cx="2598964" cy="1311930"/>
          </a:xfrm>
          <a:prstGeom prst="rect">
            <a:avLst/>
          </a:prstGeom>
        </p:spPr>
        <p:txBody>
          <a:bodyPr vert="horz" lIns="91440" tIns="45720" rIns="91440" bIns="45720" rtlCol="0">
            <a:normAutofit fontScale="32500" lnSpcReduction="20000"/>
          </a:bodyPr>
          <a:lstStyle>
            <a:lvl1pPr marL="0" indent="0" algn="l" defTabSz="457200" rtl="0" eaLnBrk="1" latinLnBrk="0" hangingPunct="1">
              <a:spcBef>
                <a:spcPct val="20000"/>
              </a:spcBef>
              <a:buFont typeface="Arial"/>
              <a:buNone/>
              <a:defRPr sz="5000" b="0" i="1" kern="1200" baseline="0">
                <a:solidFill>
                  <a:srgbClr val="FFFFFF"/>
                </a:solidFill>
                <a:latin typeface="Segoe"/>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b="1" dirty="0" smtClean="0"/>
          </a:p>
          <a:p>
            <a:pPr algn="ctr"/>
            <a:r>
              <a:rPr lang="en-US" sz="5500" b="1" dirty="0" smtClean="0"/>
              <a:t>Bev Mortimer</a:t>
            </a:r>
          </a:p>
          <a:p>
            <a:pPr algn="ctr"/>
            <a:r>
              <a:rPr lang="en-US" sz="4300" b="1" dirty="0" smtClean="0"/>
              <a:t>Concordia Superintendent</a:t>
            </a:r>
          </a:p>
          <a:p>
            <a:pPr algn="ctr"/>
            <a:r>
              <a:rPr lang="en-US" sz="4300" b="1" dirty="0" smtClean="0"/>
              <a:t>bmortimer@usd333.com</a:t>
            </a:r>
            <a:endParaRPr lang="en-US" sz="4300" b="1" dirty="0"/>
          </a:p>
        </p:txBody>
      </p:sp>
      <p:sp>
        <p:nvSpPr>
          <p:cNvPr id="6" name="Subtitle 2"/>
          <p:cNvSpPr txBox="1">
            <a:spLocks/>
          </p:cNvSpPr>
          <p:nvPr/>
        </p:nvSpPr>
        <p:spPr>
          <a:xfrm>
            <a:off x="3102982" y="4311105"/>
            <a:ext cx="2824850" cy="131193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5000" b="0" i="1" kern="1200" baseline="0">
                <a:solidFill>
                  <a:srgbClr val="FFFFFF"/>
                </a:solidFill>
                <a:latin typeface="Segoe"/>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smtClean="0"/>
              <a:t>Rick Kraus</a:t>
            </a:r>
          </a:p>
          <a:p>
            <a:pPr algn="ctr"/>
            <a:r>
              <a:rPr lang="en-US" sz="1400" b="1" dirty="0" smtClean="0"/>
              <a:t>Hutchinson Asst. Supt</a:t>
            </a:r>
          </a:p>
          <a:p>
            <a:pPr algn="ctr"/>
            <a:r>
              <a:rPr lang="en-US" sz="1400" b="1" dirty="0" smtClean="0"/>
              <a:t>krausr@usd308.com</a:t>
            </a:r>
            <a:endParaRPr lang="en-US" sz="1400" b="1" dirty="0"/>
          </a:p>
        </p:txBody>
      </p:sp>
      <p:sp>
        <p:nvSpPr>
          <p:cNvPr id="7" name="Subtitle 2"/>
          <p:cNvSpPr txBox="1">
            <a:spLocks/>
          </p:cNvSpPr>
          <p:nvPr/>
        </p:nvSpPr>
        <p:spPr>
          <a:xfrm>
            <a:off x="6235156" y="4305845"/>
            <a:ext cx="2598964" cy="111749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5000" b="0" i="1" kern="1200" baseline="0">
                <a:solidFill>
                  <a:srgbClr val="FFFFFF"/>
                </a:solidFill>
                <a:latin typeface="Segoe"/>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smtClean="0"/>
              <a:t>Dr. Nancy Bolz</a:t>
            </a:r>
          </a:p>
          <a:p>
            <a:pPr algn="ctr"/>
            <a:r>
              <a:rPr lang="en-US" sz="1400" b="1" dirty="0" smtClean="0"/>
              <a:t>AdvancED Kansas Director</a:t>
            </a:r>
          </a:p>
          <a:p>
            <a:pPr algn="ctr"/>
            <a:r>
              <a:rPr lang="en-US" sz="1400" b="1" dirty="0" smtClean="0"/>
              <a:t>nbolz@advanc-ed.org</a:t>
            </a:r>
            <a:endParaRPr lang="en-US" sz="1400" b="1" dirty="0"/>
          </a:p>
        </p:txBody>
      </p:sp>
    </p:spTree>
    <p:extLst>
      <p:ext uri="{BB962C8B-B14F-4D97-AF65-F5344CB8AC3E}">
        <p14:creationId xmlns:p14="http://schemas.microsoft.com/office/powerpoint/2010/main" val="110038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1600200"/>
            <a:ext cx="8229600" cy="4525963"/>
          </a:xfrm>
        </p:spPr>
        <p:txBody>
          <a:bodyPr>
            <a:normAutofit/>
          </a:bodyPr>
          <a:lstStyle/>
          <a:p>
            <a:pPr marL="0" indent="0">
              <a:lnSpc>
                <a:spcPct val="130000"/>
              </a:lnSpc>
              <a:buNone/>
            </a:pPr>
            <a:r>
              <a:rPr lang="en-US" sz="2400" dirty="0" smtClean="0"/>
              <a:t>“</a:t>
            </a:r>
            <a:r>
              <a:rPr lang="en-US" sz="2400" i="1" dirty="0" smtClean="0"/>
              <a:t>Telling the Story</a:t>
            </a:r>
            <a:r>
              <a:rPr lang="en-US" sz="2400" dirty="0" smtClean="0"/>
              <a:t>”</a:t>
            </a:r>
          </a:p>
          <a:p>
            <a:pPr>
              <a:lnSpc>
                <a:spcPct val="130000"/>
              </a:lnSpc>
            </a:pPr>
            <a:r>
              <a:rPr lang="en-US" sz="2400" dirty="0" smtClean="0"/>
              <a:t>Define </a:t>
            </a:r>
            <a:r>
              <a:rPr lang="en-US" sz="2400" dirty="0"/>
              <a:t>the institution’s purpose and </a:t>
            </a:r>
            <a:r>
              <a:rPr lang="en-US" sz="2400" dirty="0" smtClean="0"/>
              <a:t>direction</a:t>
            </a:r>
          </a:p>
          <a:p>
            <a:pPr>
              <a:lnSpc>
                <a:spcPct val="130000"/>
              </a:lnSpc>
            </a:pPr>
            <a:r>
              <a:rPr lang="en-US" sz="2400" dirty="0" smtClean="0"/>
              <a:t>Describe </a:t>
            </a:r>
            <a:r>
              <a:rPr lang="en-US" sz="2400" dirty="0"/>
              <a:t>the context of </a:t>
            </a:r>
            <a:r>
              <a:rPr lang="en-US" sz="2400" dirty="0" smtClean="0"/>
              <a:t>your institution ... </a:t>
            </a:r>
            <a:r>
              <a:rPr lang="en-US" sz="2400" dirty="0"/>
              <a:t>location, demographics, </a:t>
            </a:r>
            <a:r>
              <a:rPr lang="en-US" sz="2400" dirty="0" smtClean="0"/>
              <a:t>brief </a:t>
            </a:r>
            <a:r>
              <a:rPr lang="en-US" sz="2400" dirty="0"/>
              <a:t>history of </a:t>
            </a:r>
            <a:r>
              <a:rPr lang="en-US" sz="2400" dirty="0" smtClean="0"/>
              <a:t>changes, etc. </a:t>
            </a:r>
          </a:p>
          <a:p>
            <a:pPr>
              <a:lnSpc>
                <a:spcPct val="130000"/>
              </a:lnSpc>
            </a:pPr>
            <a:r>
              <a:rPr lang="en-US" sz="2400" dirty="0" smtClean="0"/>
              <a:t>Identify achievements, accomplishments and challenges</a:t>
            </a:r>
          </a:p>
          <a:p>
            <a:pPr marL="0" indent="0" algn="l">
              <a:lnSpc>
                <a:spcPct val="110000"/>
              </a:lnSpc>
              <a:buNone/>
            </a:pPr>
            <a:endParaRPr lang="en-US" dirty="0" smtClean="0"/>
          </a:p>
        </p:txBody>
      </p:sp>
      <p:sp>
        <p:nvSpPr>
          <p:cNvPr id="5" name="Title 5"/>
          <p:cNvSpPr>
            <a:spLocks noGrp="1"/>
          </p:cNvSpPr>
          <p:nvPr>
            <p:ph type="title"/>
          </p:nvPr>
        </p:nvSpPr>
        <p:spPr>
          <a:xfrm>
            <a:off x="457200" y="401"/>
            <a:ext cx="4127518" cy="584775"/>
          </a:xfrm>
        </p:spPr>
        <p:txBody>
          <a:bodyPr/>
          <a:lstStyle/>
          <a:p>
            <a:r>
              <a:rPr lang="en-US" sz="3200" b="1" dirty="0" smtClean="0"/>
              <a:t>Executive Summary</a:t>
            </a:r>
            <a:endParaRPr lang="en-US" sz="3200" b="1" dirty="0"/>
          </a:p>
        </p:txBody>
      </p:sp>
    </p:spTree>
    <p:extLst>
      <p:ext uri="{BB962C8B-B14F-4D97-AF65-F5344CB8AC3E}">
        <p14:creationId xmlns:p14="http://schemas.microsoft.com/office/powerpoint/2010/main" val="119287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648200" y="1259211"/>
            <a:ext cx="4038600" cy="4525963"/>
          </a:xfrm>
        </p:spPr>
        <p:txBody>
          <a:bodyPr>
            <a:normAutofit fontScale="92500" lnSpcReduction="10000"/>
          </a:bodyPr>
          <a:lstStyle/>
          <a:p>
            <a:pPr marL="0" indent="0">
              <a:buNone/>
              <a:defRPr/>
            </a:pPr>
            <a:r>
              <a:rPr lang="en-US" dirty="0" smtClean="0"/>
              <a:t>The Standards include:</a:t>
            </a:r>
          </a:p>
          <a:p>
            <a:pPr>
              <a:defRPr/>
            </a:pPr>
            <a:r>
              <a:rPr lang="en-US" dirty="0" smtClean="0"/>
              <a:t>Statements </a:t>
            </a:r>
            <a:r>
              <a:rPr lang="en-US" sz="2200" dirty="0"/>
              <a:t>(5)</a:t>
            </a:r>
            <a:endParaRPr lang="en-US" dirty="0"/>
          </a:p>
          <a:p>
            <a:pPr>
              <a:defRPr/>
            </a:pPr>
            <a:r>
              <a:rPr lang="en-US" dirty="0"/>
              <a:t>Indicators </a:t>
            </a:r>
            <a:r>
              <a:rPr lang="en-US" sz="2200" dirty="0"/>
              <a:t>(</a:t>
            </a:r>
            <a:r>
              <a:rPr lang="en-US" sz="2200" dirty="0" smtClean="0"/>
              <a:t>33 +)</a:t>
            </a:r>
            <a:endParaRPr lang="en-US" sz="2200" dirty="0"/>
          </a:p>
          <a:p>
            <a:pPr marL="860034" lvl="1" indent="-483692">
              <a:buFont typeface="Wingdings" charset="2"/>
              <a:buChar char="§"/>
              <a:defRPr/>
            </a:pPr>
            <a:r>
              <a:rPr lang="en-US" dirty="0"/>
              <a:t>Focus of internal review</a:t>
            </a:r>
          </a:p>
          <a:p>
            <a:pPr marL="860034" lvl="1" indent="-483692">
              <a:buFont typeface="Wingdings" charset="2"/>
              <a:buChar char="§"/>
              <a:defRPr/>
            </a:pPr>
            <a:r>
              <a:rPr lang="en-US" dirty="0"/>
              <a:t>Rated individually</a:t>
            </a:r>
          </a:p>
          <a:p>
            <a:pPr marL="860034" lvl="1" indent="-483692">
              <a:buFont typeface="Wingdings" charset="2"/>
              <a:buChar char="§"/>
              <a:defRPr/>
            </a:pPr>
            <a:r>
              <a:rPr lang="en-US" dirty="0"/>
              <a:t>Contain multiple concepts</a:t>
            </a:r>
          </a:p>
          <a:p>
            <a:pPr>
              <a:defRPr/>
            </a:pPr>
            <a:r>
              <a:rPr lang="en-US" dirty="0"/>
              <a:t>Quality Evidence </a:t>
            </a:r>
            <a:r>
              <a:rPr lang="en-US" sz="2200" dirty="0"/>
              <a:t>(multiple sources)</a:t>
            </a:r>
            <a:endParaRPr lang="en-US" dirty="0"/>
          </a:p>
          <a:p>
            <a:pPr>
              <a:defRPr/>
            </a:pPr>
            <a:r>
              <a:rPr lang="en-US" dirty="0"/>
              <a:t>Performance Rubrics</a:t>
            </a:r>
          </a:p>
          <a:p>
            <a:pPr marL="860034" lvl="1" indent="-483692">
              <a:buFont typeface="Wingdings" charset="2"/>
              <a:buChar char="§"/>
              <a:defRPr/>
            </a:pPr>
            <a:r>
              <a:rPr lang="en-US" dirty="0"/>
              <a:t>Four levels</a:t>
            </a:r>
          </a:p>
          <a:p>
            <a:endParaRPr lang="en-US" dirty="0"/>
          </a:p>
        </p:txBody>
      </p:sp>
      <p:sp>
        <p:nvSpPr>
          <p:cNvPr id="7" name="Title 6"/>
          <p:cNvSpPr>
            <a:spLocks noGrp="1"/>
          </p:cNvSpPr>
          <p:nvPr>
            <p:ph type="title"/>
          </p:nvPr>
        </p:nvSpPr>
        <p:spPr>
          <a:xfrm>
            <a:off x="505632" y="-17939"/>
            <a:ext cx="3541624" cy="584775"/>
          </a:xfrm>
        </p:spPr>
        <p:txBody>
          <a:bodyPr/>
          <a:lstStyle/>
          <a:p>
            <a:r>
              <a:rPr lang="en-US" sz="3200" b="1" dirty="0" smtClean="0"/>
              <a:t>The Standards</a:t>
            </a:r>
            <a:endParaRPr lang="en-US" sz="3200" b="1" dirty="0"/>
          </a:p>
        </p:txBody>
      </p:sp>
    </p:spTree>
    <p:extLst>
      <p:ext uri="{BB962C8B-B14F-4D97-AF65-F5344CB8AC3E}">
        <p14:creationId xmlns:p14="http://schemas.microsoft.com/office/powerpoint/2010/main" val="40734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7096038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5"/>
          <p:cNvSpPr>
            <a:spLocks noGrp="1"/>
          </p:cNvSpPr>
          <p:nvPr>
            <p:ph type="title"/>
          </p:nvPr>
        </p:nvSpPr>
        <p:spPr>
          <a:xfrm>
            <a:off x="457199" y="58132"/>
            <a:ext cx="4596064" cy="584775"/>
          </a:xfrm>
        </p:spPr>
        <p:txBody>
          <a:bodyPr/>
          <a:lstStyle/>
          <a:p>
            <a:r>
              <a:rPr lang="en-US" sz="3200" b="1" dirty="0" smtClean="0"/>
              <a:t>Student Performance</a:t>
            </a:r>
            <a:endParaRPr lang="en-US" sz="3200" b="1" dirty="0"/>
          </a:p>
        </p:txBody>
      </p:sp>
    </p:spTree>
    <p:extLst>
      <p:ext uri="{BB962C8B-B14F-4D97-AF65-F5344CB8AC3E}">
        <p14:creationId xmlns:p14="http://schemas.microsoft.com/office/powerpoint/2010/main" val="165837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134806993"/>
              </p:ext>
            </p:extLst>
          </p:nvPr>
        </p:nvGraphicFramePr>
        <p:xfrm>
          <a:off x="457200" y="44707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ardrop 5"/>
          <p:cNvSpPr/>
          <p:nvPr/>
        </p:nvSpPr>
        <p:spPr>
          <a:xfrm>
            <a:off x="335031" y="3403541"/>
            <a:ext cx="1496783" cy="1269904"/>
          </a:xfrm>
          <a:prstGeom prst="teardrop">
            <a:avLst>
              <a:gd name="adj" fmla="val 1253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solidFill>
              </a:rPr>
              <a:t>Students</a:t>
            </a:r>
          </a:p>
          <a:p>
            <a:pPr algn="ctr"/>
            <a:r>
              <a:rPr lang="en-US" b="1" dirty="0" smtClean="0">
                <a:solidFill>
                  <a:schemeClr val="tx1"/>
                </a:solidFill>
              </a:rPr>
              <a:t>Parents</a:t>
            </a:r>
          </a:p>
          <a:p>
            <a:pPr algn="ctr"/>
            <a:r>
              <a:rPr lang="en-US" b="1" dirty="0" smtClean="0">
                <a:solidFill>
                  <a:schemeClr val="tx1"/>
                </a:solidFill>
              </a:rPr>
              <a:t>Staff</a:t>
            </a:r>
            <a:endParaRPr lang="en-US" b="1" dirty="0">
              <a:solidFill>
                <a:schemeClr val="tx1"/>
              </a:solidFill>
            </a:endParaRPr>
          </a:p>
        </p:txBody>
      </p:sp>
      <p:sp>
        <p:nvSpPr>
          <p:cNvPr id="9" name="Teardrop 8"/>
          <p:cNvSpPr/>
          <p:nvPr/>
        </p:nvSpPr>
        <p:spPr>
          <a:xfrm>
            <a:off x="2204312" y="3414639"/>
            <a:ext cx="1496783" cy="1269904"/>
          </a:xfrm>
          <a:prstGeom prst="teardrop">
            <a:avLst>
              <a:gd name="adj" fmla="val 1253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chemeClr val="tx1"/>
                </a:solidFill>
              </a:rPr>
              <a:t>Students</a:t>
            </a:r>
          </a:p>
          <a:p>
            <a:pPr algn="ctr"/>
            <a:r>
              <a:rPr lang="en-US" b="1" dirty="0" smtClean="0">
                <a:solidFill>
                  <a:schemeClr val="tx1"/>
                </a:solidFill>
              </a:rPr>
              <a:t>Parents</a:t>
            </a:r>
          </a:p>
          <a:p>
            <a:pPr algn="ctr"/>
            <a:r>
              <a:rPr lang="en-US" b="1" dirty="0" smtClean="0">
                <a:solidFill>
                  <a:schemeClr val="tx1"/>
                </a:solidFill>
              </a:rPr>
              <a:t>Staff</a:t>
            </a:r>
            <a:endParaRPr lang="en-US" b="1" dirty="0">
              <a:solidFill>
                <a:schemeClr val="tx1"/>
              </a:solidFill>
            </a:endParaRPr>
          </a:p>
        </p:txBody>
      </p:sp>
      <p:sp>
        <p:nvSpPr>
          <p:cNvPr id="12" name="TextBox 11"/>
          <p:cNvSpPr txBox="1"/>
          <p:nvPr/>
        </p:nvSpPr>
        <p:spPr>
          <a:xfrm>
            <a:off x="2388007" y="5782316"/>
            <a:ext cx="4746735" cy="367123"/>
          </a:xfrm>
          <a:prstGeom prst="rect">
            <a:avLst/>
          </a:prstGeom>
          <a:noFill/>
          <a:ln>
            <a:noFill/>
          </a:ln>
        </p:spPr>
        <p:txBody>
          <a:bodyPr wrap="square" lIns="89201" tIns="44626" rIns="89201" bIns="44626" rtlCol="0">
            <a:spAutoFit/>
          </a:bodyPr>
          <a:lstStyle/>
          <a:p>
            <a:pPr algn="ctr" defTabSz="892098"/>
            <a:r>
              <a:rPr lang="en-US" i="1" dirty="0">
                <a:latin typeface="Segoe UI Semibold" pitchFamily="34" charset="0"/>
              </a:rPr>
              <a:t>With a focus on institutional improvement</a:t>
            </a:r>
            <a:endParaRPr lang="en-US" sz="2400" i="1" dirty="0">
              <a:latin typeface="Segoe UI Semibold" pitchFamily="34" charset="0"/>
            </a:endParaRPr>
          </a:p>
        </p:txBody>
      </p:sp>
      <p:grpSp>
        <p:nvGrpSpPr>
          <p:cNvPr id="3" name="Group 2"/>
          <p:cNvGrpSpPr/>
          <p:nvPr/>
        </p:nvGrpSpPr>
        <p:grpSpPr>
          <a:xfrm>
            <a:off x="6350675" y="3514623"/>
            <a:ext cx="1768563" cy="1158822"/>
            <a:chOff x="6350675" y="3514623"/>
            <a:chExt cx="1768563" cy="1158822"/>
          </a:xfrm>
        </p:grpSpPr>
        <p:sp>
          <p:nvSpPr>
            <p:cNvPr id="11" name="Teardrop 10"/>
            <p:cNvSpPr/>
            <p:nvPr/>
          </p:nvSpPr>
          <p:spPr>
            <a:xfrm>
              <a:off x="6350675" y="3514623"/>
              <a:ext cx="1568133" cy="1158822"/>
            </a:xfrm>
            <a:prstGeom prst="teardrop">
              <a:avLst>
                <a:gd name="adj" fmla="val 1253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b="1" dirty="0">
                <a:solidFill>
                  <a:schemeClr val="tx1"/>
                </a:solidFill>
              </a:endParaRPr>
            </a:p>
          </p:txBody>
        </p:sp>
        <p:sp>
          <p:nvSpPr>
            <p:cNvPr id="2" name="TextBox 1"/>
            <p:cNvSpPr txBox="1"/>
            <p:nvPr/>
          </p:nvSpPr>
          <p:spPr>
            <a:xfrm>
              <a:off x="6463859" y="3688049"/>
              <a:ext cx="1655379" cy="923330"/>
            </a:xfrm>
            <a:prstGeom prst="rect">
              <a:avLst/>
            </a:prstGeom>
            <a:noFill/>
          </p:spPr>
          <p:txBody>
            <a:bodyPr wrap="square" rtlCol="0">
              <a:spAutoFit/>
            </a:bodyPr>
            <a:lstStyle/>
            <a:p>
              <a:r>
                <a:rPr lang="en-US" b="1" dirty="0"/>
                <a:t>Continuous Improvement</a:t>
              </a:r>
            </a:p>
            <a:p>
              <a:endParaRPr lang="en-US" dirty="0"/>
            </a:p>
          </p:txBody>
        </p:sp>
      </p:grpSp>
      <p:grpSp>
        <p:nvGrpSpPr>
          <p:cNvPr id="5" name="Group 4"/>
          <p:cNvGrpSpPr/>
          <p:nvPr/>
        </p:nvGrpSpPr>
        <p:grpSpPr>
          <a:xfrm>
            <a:off x="3976673" y="3502211"/>
            <a:ext cx="2138418" cy="1584664"/>
            <a:chOff x="3976673" y="3502211"/>
            <a:chExt cx="2138418" cy="1584664"/>
          </a:xfrm>
        </p:grpSpPr>
        <p:sp>
          <p:nvSpPr>
            <p:cNvPr id="10" name="Teardrop 9"/>
            <p:cNvSpPr/>
            <p:nvPr/>
          </p:nvSpPr>
          <p:spPr>
            <a:xfrm>
              <a:off x="4272454" y="3502211"/>
              <a:ext cx="1546857" cy="1322038"/>
            </a:xfrm>
            <a:prstGeom prst="teardrop">
              <a:avLst>
                <a:gd name="adj" fmla="val 120423"/>
              </a:avLst>
            </a:prstGeom>
            <a:solidFill>
              <a:srgbClr val="FFDA23"/>
            </a:solidFill>
          </p:spPr>
          <p:style>
            <a:lnRef idx="1">
              <a:schemeClr val="accent6"/>
            </a:lnRef>
            <a:fillRef idx="2">
              <a:schemeClr val="accent6"/>
            </a:fillRef>
            <a:effectRef idx="1">
              <a:schemeClr val="accent6"/>
            </a:effectRef>
            <a:fontRef idx="minor">
              <a:schemeClr val="dk1"/>
            </a:fontRef>
          </p:style>
          <p:txBody>
            <a:bodyPr rtlCol="0" anchor="ctr"/>
            <a:lstStyle/>
            <a:p>
              <a:endParaRPr lang="en-US" sz="1400" b="1" dirty="0">
                <a:solidFill>
                  <a:schemeClr val="tx1"/>
                </a:solidFill>
              </a:endParaRPr>
            </a:p>
          </p:txBody>
        </p:sp>
        <p:sp>
          <p:nvSpPr>
            <p:cNvPr id="4" name="TextBox 3"/>
            <p:cNvSpPr txBox="1"/>
            <p:nvPr/>
          </p:nvSpPr>
          <p:spPr>
            <a:xfrm>
              <a:off x="3976673" y="3517215"/>
              <a:ext cx="2138418" cy="1569660"/>
            </a:xfrm>
            <a:prstGeom prst="rect">
              <a:avLst/>
            </a:prstGeom>
            <a:noFill/>
          </p:spPr>
          <p:txBody>
            <a:bodyPr wrap="square" rtlCol="0">
              <a:spAutoFit/>
            </a:bodyPr>
            <a:lstStyle/>
            <a:p>
              <a:pPr marL="111125" indent="-111125" algn="ctr">
                <a:buFont typeface="Arial"/>
                <a:buChar char="•"/>
              </a:pPr>
              <a:r>
                <a:rPr lang="en-US" sz="1600" b="1" dirty="0"/>
                <a:t>Stakeholder Feedback Data Document</a:t>
              </a:r>
            </a:p>
            <a:p>
              <a:pPr marL="111125" indent="-111125" algn="ctr">
                <a:buFont typeface="Arial"/>
                <a:buChar char="•"/>
              </a:pPr>
              <a:r>
                <a:rPr lang="en-US" sz="1600" b="1" dirty="0"/>
                <a:t>Evaluative Criteria</a:t>
              </a:r>
            </a:p>
            <a:p>
              <a:pPr marL="111125" indent="-111125" algn="ctr">
                <a:buFont typeface="Arial"/>
                <a:buChar char="•"/>
              </a:pPr>
              <a:r>
                <a:rPr lang="en-US" sz="1600" b="1" dirty="0"/>
                <a:t>Diagnostic Questions</a:t>
              </a:r>
            </a:p>
            <a:p>
              <a:pPr algn="ctr"/>
              <a:endParaRPr lang="en-US" sz="1600" dirty="0"/>
            </a:p>
          </p:txBody>
        </p:sp>
      </p:grpSp>
      <p:sp>
        <p:nvSpPr>
          <p:cNvPr id="13" name="Title 5"/>
          <p:cNvSpPr txBox="1">
            <a:spLocks/>
          </p:cNvSpPr>
          <p:nvPr/>
        </p:nvSpPr>
        <p:spPr>
          <a:xfrm>
            <a:off x="457199" y="78830"/>
            <a:ext cx="4792718" cy="584775"/>
          </a:xfrm>
          <a:prstGeom prst="rect">
            <a:avLst/>
          </a:prstGeom>
          <a:solidFill>
            <a:srgbClr val="FF5C4C">
              <a:alpha val="73000"/>
            </a:srgbClr>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rgbClr val="FFFFFF"/>
                </a:solidFill>
                <a:latin typeface="Segoe Light"/>
                <a:ea typeface="+mj-ea"/>
                <a:cs typeface="+mj-cs"/>
              </a:defRPr>
            </a:lvl1pPr>
          </a:lstStyle>
          <a:p>
            <a:r>
              <a:rPr lang="en-US" sz="3200" b="1" dirty="0" smtClean="0"/>
              <a:t>Stakeholder Feedback</a:t>
            </a:r>
            <a:endParaRPr lang="en-US" sz="3200" b="1" dirty="0"/>
          </a:p>
        </p:txBody>
      </p:sp>
    </p:spTree>
    <p:extLst>
      <p:ext uri="{BB962C8B-B14F-4D97-AF65-F5344CB8AC3E}">
        <p14:creationId xmlns:p14="http://schemas.microsoft.com/office/powerpoint/2010/main" val="163674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000"/>
                                        <p:tgtEl>
                                          <p:spTgt spid="9"/>
                                        </p:tgtEl>
                                      </p:cBhvr>
                                    </p:animEffect>
                                  </p:childTnLst>
                                </p:cTn>
                              </p:par>
                              <p:par>
                                <p:cTn id="13" presetID="10" presetClass="entr" presetSubtype="0" fill="hold" grpId="0" nodeType="withEffect">
                                  <p:stCondLst>
                                    <p:cond delay="32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380088" y="2085623"/>
            <a:ext cx="4692792" cy="3045177"/>
          </a:xfrm>
        </p:spPr>
        <p:txBody>
          <a:bodyPr>
            <a:normAutofit/>
          </a:bodyPr>
          <a:lstStyle/>
          <a:p>
            <a:pPr marL="0" indent="0">
              <a:buNone/>
              <a:defRPr/>
            </a:pPr>
            <a:r>
              <a:rPr lang="en-US" sz="3200" dirty="0" smtClean="0">
                <a:solidFill>
                  <a:srgbClr val="000000"/>
                </a:solidFill>
              </a:rPr>
              <a:t>A quality Improvement / Strategic Plan includes:</a:t>
            </a:r>
          </a:p>
          <a:p>
            <a:pPr>
              <a:defRPr/>
            </a:pPr>
            <a:r>
              <a:rPr lang="en-US" sz="3200" dirty="0" smtClean="0">
                <a:solidFill>
                  <a:srgbClr val="000000"/>
                </a:solidFill>
              </a:rPr>
              <a:t>Self Assessment</a:t>
            </a:r>
          </a:p>
          <a:p>
            <a:pPr>
              <a:defRPr/>
            </a:pPr>
            <a:r>
              <a:rPr lang="en-US" sz="3200" dirty="0" smtClean="0"/>
              <a:t>Student Performance</a:t>
            </a:r>
          </a:p>
          <a:p>
            <a:pPr>
              <a:defRPr/>
            </a:pPr>
            <a:r>
              <a:rPr lang="en-US" sz="3200" dirty="0" smtClean="0">
                <a:solidFill>
                  <a:srgbClr val="000000"/>
                </a:solidFill>
              </a:rPr>
              <a:t>Stakeholder Feedback</a:t>
            </a:r>
          </a:p>
          <a:p>
            <a:pPr>
              <a:defRPr/>
            </a:pPr>
            <a:endParaRPr lang="en-US" dirty="0">
              <a:solidFill>
                <a:srgbClr val="000000"/>
              </a:solidFill>
            </a:endParaRPr>
          </a:p>
          <a:p>
            <a:endParaRPr lang="en-US" dirty="0">
              <a:solidFill>
                <a:srgbClr val="000000"/>
              </a:solidFill>
            </a:endParaRPr>
          </a:p>
        </p:txBody>
      </p:sp>
      <p:sp>
        <p:nvSpPr>
          <p:cNvPr id="4" name="Title 3"/>
          <p:cNvSpPr>
            <a:spLocks noGrp="1"/>
          </p:cNvSpPr>
          <p:nvPr>
            <p:ph type="title"/>
          </p:nvPr>
        </p:nvSpPr>
        <p:spPr>
          <a:xfrm>
            <a:off x="94581" y="100265"/>
            <a:ext cx="3878321" cy="672244"/>
          </a:xfrm>
        </p:spPr>
        <p:txBody>
          <a:bodyPr/>
          <a:lstStyle/>
          <a:p>
            <a:r>
              <a:rPr lang="en-US" sz="3200" b="1" dirty="0" smtClean="0"/>
              <a:t>Improvement Plan</a:t>
            </a:r>
            <a:endParaRPr lang="en-US" sz="3200" b="1" dirty="0"/>
          </a:p>
        </p:txBody>
      </p:sp>
    </p:spTree>
    <p:extLst>
      <p:ext uri="{BB962C8B-B14F-4D97-AF65-F5344CB8AC3E}">
        <p14:creationId xmlns:p14="http://schemas.microsoft.com/office/powerpoint/2010/main" val="68451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074" y="80203"/>
            <a:ext cx="4081729" cy="584775"/>
          </a:xfrm>
        </p:spPr>
        <p:txBody>
          <a:bodyPr/>
          <a:lstStyle/>
          <a:p>
            <a:r>
              <a:rPr lang="en-US" sz="3200" b="1" dirty="0" smtClean="0"/>
              <a:t>Internal Review</a:t>
            </a:r>
            <a:endParaRPr lang="en-US" sz="3200" b="1" dirty="0"/>
          </a:p>
        </p:txBody>
      </p:sp>
      <p:sp>
        <p:nvSpPr>
          <p:cNvPr id="6" name="Content Placeholder 4"/>
          <p:cNvSpPr txBox="1">
            <a:spLocks/>
          </p:cNvSpPr>
          <p:nvPr/>
        </p:nvSpPr>
        <p:spPr>
          <a:xfrm>
            <a:off x="465222" y="1368686"/>
            <a:ext cx="8229600" cy="19272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Segoe Ligh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b="1" dirty="0" smtClean="0"/>
              <a:t>What process did you use to facilitate your Internal Review? At the building level? At the district level?</a:t>
            </a:r>
            <a:endParaRPr lang="en-US" b="1" dirty="0"/>
          </a:p>
        </p:txBody>
      </p:sp>
      <p:sp>
        <p:nvSpPr>
          <p:cNvPr id="7" name="Content Placeholder 4"/>
          <p:cNvSpPr txBox="1">
            <a:spLocks/>
          </p:cNvSpPr>
          <p:nvPr/>
        </p:nvSpPr>
        <p:spPr>
          <a:xfrm>
            <a:off x="449181" y="3831134"/>
            <a:ext cx="8229600" cy="237716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bg1"/>
                </a:solidFill>
                <a:latin typeface="Segoe Ligh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b="1" u="sng" dirty="0" smtClean="0"/>
              <a:t>Discuss:</a:t>
            </a:r>
          </a:p>
          <a:p>
            <a:pPr marL="0" indent="0" algn="ctr">
              <a:spcBef>
                <a:spcPts val="0"/>
              </a:spcBef>
              <a:buFont typeface="Arial"/>
              <a:buNone/>
            </a:pPr>
            <a:r>
              <a:rPr lang="en-US" b="1" dirty="0" smtClean="0"/>
              <a:t>How do you  currently imbed these processes into your continuous improvement efforts? How might you make them more </a:t>
            </a:r>
            <a:r>
              <a:rPr lang="en-US" b="1" dirty="0" smtClean="0"/>
              <a:t>authentic and systemic? </a:t>
            </a:r>
            <a:endParaRPr lang="en-US" b="1" dirty="0"/>
          </a:p>
        </p:txBody>
      </p:sp>
    </p:spTree>
    <p:extLst>
      <p:ext uri="{BB962C8B-B14F-4D97-AF65-F5344CB8AC3E}">
        <p14:creationId xmlns:p14="http://schemas.microsoft.com/office/powerpoint/2010/main" val="268118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GEQL_turn_the_page_9127.wmv">
            <a:hlinkClick r:id="" action="ppaction://media"/>
          </p:cNvPr>
          <p:cNvPicPr>
            <a:picLocks noChangeAspect="1"/>
          </p:cNvPicPr>
          <p:nvPr>
            <a:videoFile r:link="rId2"/>
            <p:extLst>
              <p:ext uri="{DAA4B4D4-6D71-4841-9C94-3DE7FCFB9230}">
                <p14:media xmlns:p14="http://schemas.microsoft.com/office/powerpoint/2010/main" r:embed="rId1" r:link="rId3"/>
              </p:ext>
            </p:extLst>
          </p:nvPr>
        </p:nvPicPr>
        <p:blipFill>
          <a:blip r:embed="rId6"/>
          <a:stretch>
            <a:fillRect/>
          </a:stretch>
        </p:blipFill>
        <p:spPr>
          <a:xfrm>
            <a:off x="708" y="-1"/>
            <a:ext cx="9143292" cy="6338047"/>
          </a:xfrm>
          <a:prstGeom prst="rect">
            <a:avLst/>
          </a:prstGeom>
        </p:spPr>
      </p:pic>
      <p:sp>
        <p:nvSpPr>
          <p:cNvPr id="2" name="Title 1"/>
          <p:cNvSpPr>
            <a:spLocks noGrp="1"/>
          </p:cNvSpPr>
          <p:nvPr>
            <p:ph type="title"/>
          </p:nvPr>
        </p:nvSpPr>
        <p:spPr>
          <a:xfrm>
            <a:off x="457200" y="-1"/>
            <a:ext cx="3600230" cy="584775"/>
          </a:xfrm>
        </p:spPr>
        <p:txBody>
          <a:bodyPr/>
          <a:lstStyle/>
          <a:p>
            <a:r>
              <a:rPr lang="en-US" sz="3200" b="1" dirty="0" smtClean="0"/>
              <a:t>External Review</a:t>
            </a:r>
            <a:endParaRPr lang="en-US" sz="3200" b="1" dirty="0"/>
          </a:p>
        </p:txBody>
      </p:sp>
      <p:sp>
        <p:nvSpPr>
          <p:cNvPr id="5" name="Rectangle 4"/>
          <p:cNvSpPr/>
          <p:nvPr/>
        </p:nvSpPr>
        <p:spPr>
          <a:xfrm>
            <a:off x="2934433" y="3259619"/>
            <a:ext cx="5665210" cy="305969"/>
          </a:xfrm>
          <a:prstGeom prst="rect">
            <a:avLst/>
          </a:prstGeom>
          <a:ln w="12700">
            <a:miter lim="400000"/>
          </a:ln>
          <a:extLst>
            <a:ext uri="{C572A759-6A51-4108-AA02-DFA0A04FC94B}">
              <ma14:wrappingTextBoxFlag xmlns="" xmlns:ma14="http://schemas.microsoft.com/office/mac/drawingml/2011/main" val="1"/>
            </a:ext>
          </a:extLst>
        </p:spPr>
        <p:txBody>
          <a:bodyPr wrap="square" lIns="33632" tIns="33632" rIns="33632" bIns="33632" spcCol="0" rtlCol="0" anchor="ctr">
            <a:spAutoFit/>
          </a:bodyPr>
          <a:lstStyle/>
          <a:p>
            <a:pPr algn="ctr"/>
            <a:endParaRPr lang="en-US" sz="1500" dirty="0">
              <a:solidFill>
                <a:srgbClr val="53585F"/>
              </a:solidFill>
              <a:latin typeface="Segoe Semibold"/>
              <a:ea typeface="Segoe Semibold"/>
              <a:cs typeface="Segoe Semibold"/>
              <a:sym typeface="Segoe Semibold"/>
            </a:endParaRPr>
          </a:p>
        </p:txBody>
      </p:sp>
      <p:sp>
        <p:nvSpPr>
          <p:cNvPr id="7" name="Rectangle 6"/>
          <p:cNvSpPr/>
          <p:nvPr/>
        </p:nvSpPr>
        <p:spPr>
          <a:xfrm rot="680001">
            <a:off x="3690408" y="2409146"/>
            <a:ext cx="4520362" cy="2006913"/>
          </a:xfrm>
          <a:prstGeom prst="rect">
            <a:avLst/>
          </a:pr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lIns="33632" tIns="33632" rIns="33632" bIns="33632" spcCol="0" rtlCol="0" anchor="ctr">
            <a:spAutoFit/>
          </a:bodyPr>
          <a:lstStyle/>
          <a:p>
            <a:pPr algn="l"/>
            <a:r>
              <a:rPr lang="en-US" dirty="0">
                <a:latin typeface="Segoe UI Semibold" pitchFamily="34" charset="0"/>
              </a:rPr>
              <a:t>The External Review “</a:t>
            </a:r>
            <a:r>
              <a:rPr lang="en-US" i="1" dirty="0">
                <a:latin typeface="Segoe UI Semibold" pitchFamily="34" charset="0"/>
              </a:rPr>
              <a:t>energizes and equips the institution’s leadership and stakeholders to achieve higher levels of performance and address those areas that may be hindering efforts to reach desired performance levels.”</a:t>
            </a:r>
          </a:p>
          <a:p>
            <a:pPr algn="r"/>
            <a:r>
              <a:rPr lang="en-US" dirty="0">
                <a:latin typeface="Segoe UI Semibold" pitchFamily="34" charset="0"/>
              </a:rPr>
              <a:t>-Introduction to Exit Report</a:t>
            </a:r>
          </a:p>
        </p:txBody>
      </p:sp>
    </p:spTree>
    <p:extLst>
      <p:ext uri="{BB962C8B-B14F-4D97-AF65-F5344CB8AC3E}">
        <p14:creationId xmlns:p14="http://schemas.microsoft.com/office/powerpoint/2010/main" val="374398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99" fill="hold"/>
                                        <p:tgtEl>
                                          <p:spTgt spid="4"/>
                                        </p:tgtEl>
                                      </p:cBhvr>
                                    </p:cmd>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2000" fill="hold"/>
                                        <p:tgtEl>
                                          <p:spTgt spid="7"/>
                                        </p:tgtEl>
                                        <p:attrNameLst>
                                          <p:attrName>ppt_w</p:attrName>
                                        </p:attrNameLst>
                                      </p:cBhvr>
                                      <p:tavLst>
                                        <p:tav tm="0">
                                          <p:val>
                                            <p:fltVal val="0"/>
                                          </p:val>
                                        </p:tav>
                                        <p:tav tm="100000">
                                          <p:val>
                                            <p:strVal val="#ppt_w"/>
                                          </p:val>
                                        </p:tav>
                                      </p:tavLst>
                                    </p:anim>
                                    <p:anim calcmode="lin" valueType="num">
                                      <p:cBhvr>
                                        <p:cTn id="10" dur="2000" fill="hold"/>
                                        <p:tgtEl>
                                          <p:spTgt spid="7"/>
                                        </p:tgtEl>
                                        <p:attrNameLst>
                                          <p:attrName>ppt_h</p:attrName>
                                        </p:attrNameLst>
                                      </p:cBhvr>
                                      <p:tavLst>
                                        <p:tav tm="0">
                                          <p:val>
                                            <p:fltVal val="0"/>
                                          </p:val>
                                        </p:tav>
                                        <p:tav tm="100000">
                                          <p:val>
                                            <p:strVal val="#ppt_h"/>
                                          </p:val>
                                        </p:tav>
                                      </p:tavLst>
                                    </p:anim>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2" repeatCount="indefinite"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1060"/>
            <a:ext cx="8229600" cy="4525963"/>
          </a:xfrm>
        </p:spPr>
        <p:txBody>
          <a:bodyPr/>
          <a:lstStyle/>
          <a:p>
            <a:pPr marL="0" indent="0">
              <a:buNone/>
            </a:pPr>
            <a:r>
              <a:rPr lang="en-US" dirty="0" smtClean="0"/>
              <a:t>An emphasis on …</a:t>
            </a:r>
          </a:p>
          <a:p>
            <a:r>
              <a:rPr lang="en-US" sz="2800" dirty="0" smtClean="0"/>
              <a:t>Standard Indicators</a:t>
            </a:r>
          </a:p>
          <a:p>
            <a:r>
              <a:rPr lang="en-US" sz="2800" dirty="0" smtClean="0"/>
              <a:t>Classroom observations </a:t>
            </a:r>
            <a:r>
              <a:rPr lang="en-US" sz="2800" dirty="0"/>
              <a:t>(eleot™</a:t>
            </a:r>
            <a:r>
              <a:rPr lang="en-US" sz="2800" dirty="0" smtClean="0"/>
              <a:t>)</a:t>
            </a:r>
          </a:p>
          <a:p>
            <a:r>
              <a:rPr lang="en-US" sz="2800" dirty="0" smtClean="0"/>
              <a:t>Evaluation of quality evidence</a:t>
            </a:r>
          </a:p>
          <a:p>
            <a:r>
              <a:rPr lang="en-US" sz="2800" dirty="0" smtClean="0"/>
              <a:t>Team dialogue and discussions</a:t>
            </a:r>
          </a:p>
          <a:p>
            <a:r>
              <a:rPr lang="en-US" sz="2800" dirty="0" smtClean="0"/>
              <a:t>Performance level ratings</a:t>
            </a:r>
          </a:p>
          <a:p>
            <a:r>
              <a:rPr lang="en-US" sz="2800" dirty="0" smtClean="0">
                <a:solidFill>
                  <a:schemeClr val="tx1"/>
                </a:solidFill>
              </a:rPr>
              <a:t>Actions </a:t>
            </a:r>
          </a:p>
          <a:p>
            <a:endParaRPr lang="en-US" sz="2800" dirty="0" smtClean="0"/>
          </a:p>
          <a:p>
            <a:pPr marL="457200" lvl="1" indent="0">
              <a:buNone/>
            </a:pPr>
            <a:endParaRPr lang="en-US" dirty="0"/>
          </a:p>
        </p:txBody>
      </p:sp>
      <p:sp>
        <p:nvSpPr>
          <p:cNvPr id="3" name="Title 2"/>
          <p:cNvSpPr>
            <a:spLocks noGrp="1"/>
          </p:cNvSpPr>
          <p:nvPr>
            <p:ph type="title"/>
          </p:nvPr>
        </p:nvSpPr>
        <p:spPr>
          <a:xfrm>
            <a:off x="457200" y="37812"/>
            <a:ext cx="4277360" cy="584775"/>
          </a:xfrm>
        </p:spPr>
        <p:txBody>
          <a:bodyPr/>
          <a:lstStyle/>
          <a:p>
            <a:r>
              <a:rPr lang="en-US" sz="3200" b="1" dirty="0" smtClean="0"/>
              <a:t>External Review</a:t>
            </a:r>
            <a:endParaRPr lang="en-US" sz="3200" b="1" dirty="0"/>
          </a:p>
        </p:txBody>
      </p:sp>
      <p:pic>
        <p:nvPicPr>
          <p:cNvPr id="5" name="Picture 4" descr="IMG_8662ED.jpg"/>
          <p:cNvPicPr>
            <a:picLocks noChangeAspect="1"/>
          </p:cNvPicPr>
          <p:nvPr/>
        </p:nvPicPr>
        <p:blipFill>
          <a:blip r:embed="rId3" cstate="screen">
            <a:alphaModFix amt="84000"/>
            <a:extLst>
              <a:ext uri="{28A0092B-C50C-407E-A947-70E740481C1C}">
                <a14:useLocalDpi xmlns:a14="http://schemas.microsoft.com/office/drawing/2010/main"/>
              </a:ext>
            </a:extLst>
          </a:blip>
          <a:stretch>
            <a:fillRect/>
          </a:stretch>
        </p:blipFill>
        <p:spPr>
          <a:xfrm>
            <a:off x="5566795" y="456993"/>
            <a:ext cx="3336192" cy="2224127"/>
          </a:xfrm>
          <a:prstGeom prst="ellipse">
            <a:avLst/>
          </a:prstGeom>
          <a:ln>
            <a:noFill/>
          </a:ln>
          <a:effectLst>
            <a:softEdge rad="112500"/>
          </a:effectLst>
        </p:spPr>
      </p:pic>
    </p:spTree>
    <p:extLst>
      <p:ext uri="{BB962C8B-B14F-4D97-AF65-F5344CB8AC3E}">
        <p14:creationId xmlns:p14="http://schemas.microsoft.com/office/powerpoint/2010/main" val="137098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53196"/>
            <a:ext cx="4798323" cy="584775"/>
          </a:xfrm>
        </p:spPr>
        <p:txBody>
          <a:bodyPr/>
          <a:lstStyle/>
          <a:p>
            <a:r>
              <a:rPr lang="en-US" sz="3200" b="1" dirty="0" smtClean="0"/>
              <a:t>Classroom Observation</a:t>
            </a:r>
            <a:endParaRPr lang="en-US" sz="3200" b="1" dirty="0"/>
          </a:p>
        </p:txBody>
      </p:sp>
      <p:sp>
        <p:nvSpPr>
          <p:cNvPr id="3" name="Text Placeholder 2"/>
          <p:cNvSpPr>
            <a:spLocks noGrp="1"/>
          </p:cNvSpPr>
          <p:nvPr>
            <p:ph type="body" sz="quarter" idx="10"/>
          </p:nvPr>
        </p:nvSpPr>
        <p:spPr>
          <a:xfrm>
            <a:off x="1223367" y="1847354"/>
            <a:ext cx="7180585" cy="3740646"/>
          </a:xfrm>
        </p:spPr>
        <p:txBody>
          <a:bodyPr>
            <a:normAutofit fontScale="25000" lnSpcReduction="20000"/>
          </a:bodyPr>
          <a:lstStyle/>
          <a:p>
            <a:pPr algn="l"/>
            <a:r>
              <a:rPr lang="en-US" sz="9600" dirty="0" smtClean="0">
                <a:solidFill>
                  <a:srgbClr val="000000"/>
                </a:solidFill>
              </a:rPr>
              <a:t>Effective Learning Environments </a:t>
            </a:r>
            <a:r>
              <a:rPr lang="en-US" sz="9600" dirty="0">
                <a:solidFill>
                  <a:srgbClr val="000000"/>
                </a:solidFill>
              </a:rPr>
              <a:t>Observation Tool</a:t>
            </a:r>
            <a:r>
              <a:rPr lang="en-US" sz="9600" dirty="0" smtClean="0">
                <a:solidFill>
                  <a:srgbClr val="000000"/>
                </a:solidFill>
              </a:rPr>
              <a:t>™ </a:t>
            </a:r>
            <a:r>
              <a:rPr lang="en-US" sz="9600" dirty="0">
                <a:solidFill>
                  <a:srgbClr val="000000"/>
                </a:solidFill>
              </a:rPr>
              <a:t>(eleot</a:t>
            </a:r>
            <a:r>
              <a:rPr lang="en-US" sz="9600" dirty="0" smtClean="0">
                <a:solidFill>
                  <a:srgbClr val="000000"/>
                </a:solidFill>
              </a:rPr>
              <a:t>™)</a:t>
            </a:r>
          </a:p>
          <a:p>
            <a:pPr marL="401822" indent="-401822" algn="l">
              <a:buFont typeface="Arial"/>
              <a:buChar char="•"/>
            </a:pPr>
            <a:r>
              <a:rPr lang="en-US" sz="9600" dirty="0" smtClean="0">
                <a:solidFill>
                  <a:srgbClr val="000000"/>
                </a:solidFill>
              </a:rPr>
              <a:t>Focuses </a:t>
            </a:r>
            <a:r>
              <a:rPr lang="en-US" sz="9600" dirty="0">
                <a:solidFill>
                  <a:srgbClr val="000000"/>
                </a:solidFill>
              </a:rPr>
              <a:t>on observed student behaviors</a:t>
            </a:r>
          </a:p>
          <a:p>
            <a:pPr marL="401822" indent="-401822" algn="l">
              <a:buFont typeface="Arial"/>
              <a:buChar char="•"/>
            </a:pPr>
            <a:r>
              <a:rPr lang="en-US" sz="9600" dirty="0">
                <a:solidFill>
                  <a:srgbClr val="000000"/>
                </a:solidFill>
              </a:rPr>
              <a:t>Looks at patterns and trends, not individual classrooms</a:t>
            </a:r>
          </a:p>
          <a:p>
            <a:pPr marL="401822" indent="-401822" algn="l">
              <a:buFont typeface="Arial"/>
              <a:buChar char="•"/>
            </a:pPr>
            <a:r>
              <a:rPr lang="en-US" sz="9600" dirty="0">
                <a:solidFill>
                  <a:srgbClr val="000000"/>
                </a:solidFill>
              </a:rPr>
              <a:t>Used as one piece of evidence</a:t>
            </a:r>
          </a:p>
          <a:p>
            <a:pPr marL="401822" indent="-401822" algn="l">
              <a:buFont typeface="Arial"/>
              <a:buChar char="•"/>
            </a:pPr>
            <a:r>
              <a:rPr lang="en-US" sz="9600" dirty="0">
                <a:solidFill>
                  <a:srgbClr val="000000"/>
                </a:solidFill>
              </a:rPr>
              <a:t>Reported in Exit Report and External Review </a:t>
            </a:r>
            <a:r>
              <a:rPr lang="en-US" sz="9600" dirty="0" smtClean="0">
                <a:solidFill>
                  <a:srgbClr val="000000"/>
                </a:solidFill>
              </a:rPr>
              <a:t>Report </a:t>
            </a:r>
            <a:r>
              <a:rPr lang="en-US" sz="9600" i="1" dirty="0">
                <a:solidFill>
                  <a:srgbClr val="000000"/>
                </a:solidFill>
              </a:rPr>
              <a:t>(only environment averages)</a:t>
            </a:r>
          </a:p>
          <a:p>
            <a:pPr marL="401822" indent="-401822" algn="l">
              <a:buFont typeface="Arial"/>
              <a:buChar char="•"/>
            </a:pPr>
            <a:endParaRPr lang="en-US" dirty="0"/>
          </a:p>
        </p:txBody>
      </p:sp>
    </p:spTree>
    <p:extLst>
      <p:ext uri="{BB962C8B-B14F-4D97-AF65-F5344CB8AC3E}">
        <p14:creationId xmlns:p14="http://schemas.microsoft.com/office/powerpoint/2010/main" val="36918384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242" y="-23517"/>
            <a:ext cx="3600230" cy="769441"/>
          </a:xfrm>
        </p:spPr>
        <p:txBody>
          <a:bodyPr/>
          <a:lstStyle/>
          <a:p>
            <a:r>
              <a:rPr lang="en-US" b="1" dirty="0" smtClean="0"/>
              <a:t>The </a:t>
            </a:r>
            <a:r>
              <a:rPr lang="en-US" b="1" dirty="0" err="1" smtClean="0"/>
              <a:t>eleot</a:t>
            </a:r>
            <a:r>
              <a:rPr lang="en-US" b="1" dirty="0" smtClean="0"/>
              <a:t>™</a:t>
            </a:r>
            <a:endParaRPr lang="en-US" b="1" dirty="0"/>
          </a:p>
        </p:txBody>
      </p:sp>
      <p:sp>
        <p:nvSpPr>
          <p:cNvPr id="10" name="Content Placeholder 9"/>
          <p:cNvSpPr>
            <a:spLocks noGrp="1"/>
          </p:cNvSpPr>
          <p:nvPr>
            <p:ph sz="half" idx="2"/>
          </p:nvPr>
        </p:nvSpPr>
        <p:spPr>
          <a:xfrm>
            <a:off x="4337235" y="1600200"/>
            <a:ext cx="4806765" cy="4525963"/>
          </a:xfrm>
        </p:spPr>
        <p:txBody>
          <a:bodyPr>
            <a:normAutofit/>
          </a:bodyPr>
          <a:lstStyle/>
          <a:p>
            <a:pPr marL="0" indent="0">
              <a:buNone/>
            </a:pPr>
            <a:r>
              <a:rPr lang="en-US" dirty="0" smtClean="0"/>
              <a:t>Learning Environments</a:t>
            </a:r>
          </a:p>
          <a:p>
            <a:r>
              <a:rPr lang="en-US" sz="2400" dirty="0" smtClean="0"/>
              <a:t>Equitable Learning</a:t>
            </a:r>
          </a:p>
          <a:p>
            <a:r>
              <a:rPr lang="en-US" sz="2400" dirty="0" smtClean="0"/>
              <a:t>High Expectations</a:t>
            </a:r>
          </a:p>
          <a:p>
            <a:r>
              <a:rPr lang="en-US" sz="2400" dirty="0" smtClean="0"/>
              <a:t>Supportive Learning</a:t>
            </a:r>
          </a:p>
          <a:p>
            <a:r>
              <a:rPr lang="en-US" sz="2400" dirty="0" smtClean="0"/>
              <a:t>Active Learning</a:t>
            </a:r>
          </a:p>
          <a:p>
            <a:r>
              <a:rPr lang="en-US" sz="2400" dirty="0" smtClean="0"/>
              <a:t>Progress Monitoring and Feedback</a:t>
            </a:r>
          </a:p>
          <a:p>
            <a:r>
              <a:rPr lang="en-US" sz="2400" dirty="0" smtClean="0"/>
              <a:t>Well-Managed Learning</a:t>
            </a:r>
          </a:p>
          <a:p>
            <a:r>
              <a:rPr lang="en-US" sz="2400" dirty="0" smtClean="0"/>
              <a:t>Digital Learning</a:t>
            </a:r>
          </a:p>
        </p:txBody>
      </p:sp>
    </p:spTree>
    <p:extLst>
      <p:ext uri="{BB962C8B-B14F-4D97-AF65-F5344CB8AC3E}">
        <p14:creationId xmlns:p14="http://schemas.microsoft.com/office/powerpoint/2010/main" val="260647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lnSpcReduction="10000"/>
          </a:bodyPr>
          <a:lstStyle/>
          <a:p>
            <a:r>
              <a:rPr lang="en-US" sz="2800" b="1" dirty="0"/>
              <a:t>Professional learning is a key component </a:t>
            </a:r>
            <a:r>
              <a:rPr lang="en-US" sz="2800" b="1" dirty="0" smtClean="0"/>
              <a:t>to changing </a:t>
            </a:r>
            <a:r>
              <a:rPr lang="en-US" sz="2800" b="1" dirty="0"/>
              <a:t>and operating any system! Come hear how </a:t>
            </a:r>
            <a:r>
              <a:rPr lang="en-US" sz="2800" b="1" dirty="0" smtClean="0"/>
              <a:t>the </a:t>
            </a:r>
            <a:r>
              <a:rPr lang="en-US" sz="2800" b="1" dirty="0"/>
              <a:t>AdvancED framework incorporates it into their </a:t>
            </a:r>
            <a:r>
              <a:rPr lang="en-US" sz="2800" b="1" dirty="0" smtClean="0"/>
              <a:t>continuous </a:t>
            </a:r>
            <a:r>
              <a:rPr lang="en-US" sz="2800" b="1" dirty="0"/>
              <a:t>improvement model that leads to </a:t>
            </a:r>
            <a:r>
              <a:rPr lang="en-US" sz="2800" b="1" dirty="0" smtClean="0"/>
              <a:t>district/system </a:t>
            </a:r>
            <a:r>
              <a:rPr lang="en-US" sz="2800" b="1" dirty="0"/>
              <a:t>accreditation and discuss how the </a:t>
            </a:r>
            <a:r>
              <a:rPr lang="en-US" sz="2800" b="1" dirty="0" smtClean="0"/>
              <a:t>process </a:t>
            </a:r>
            <a:r>
              <a:rPr lang="en-US" sz="2800" b="1" dirty="0"/>
              <a:t>can be incorporated in your district</a:t>
            </a:r>
            <a:r>
              <a:rPr lang="en-US" sz="2800" b="1" dirty="0" smtClean="0"/>
              <a:t>.</a:t>
            </a:r>
          </a:p>
          <a:p>
            <a:pPr marL="0" indent="0">
              <a:buNone/>
            </a:pPr>
            <a:endParaRPr lang="en-US" sz="2800" b="1" dirty="0"/>
          </a:p>
          <a:p>
            <a:r>
              <a:rPr lang="en-US" sz="2800" b="1" dirty="0"/>
              <a:t>Strand: PL Interactive</a:t>
            </a:r>
          </a:p>
          <a:p>
            <a:pPr marL="0" indent="0">
              <a:lnSpc>
                <a:spcPct val="90000"/>
              </a:lnSpc>
              <a:buNone/>
            </a:pPr>
            <a:endParaRPr lang="en-US" sz="2800" b="1" dirty="0"/>
          </a:p>
          <a:p>
            <a:pPr marL="0" indent="0">
              <a:buNone/>
            </a:pPr>
            <a:endParaRPr lang="en-US" b="1" dirty="0"/>
          </a:p>
        </p:txBody>
      </p:sp>
      <p:sp>
        <p:nvSpPr>
          <p:cNvPr id="8" name="Title 7"/>
          <p:cNvSpPr>
            <a:spLocks noGrp="1"/>
          </p:cNvSpPr>
          <p:nvPr>
            <p:ph type="title"/>
          </p:nvPr>
        </p:nvSpPr>
        <p:spPr>
          <a:xfrm>
            <a:off x="457199" y="-4152"/>
            <a:ext cx="4745421" cy="634773"/>
          </a:xfrm>
        </p:spPr>
        <p:txBody>
          <a:bodyPr/>
          <a:lstStyle/>
          <a:p>
            <a:r>
              <a:rPr lang="en-US" sz="3200" b="1" dirty="0" smtClean="0"/>
              <a:t>Session Description</a:t>
            </a:r>
            <a:endParaRPr lang="en-US" sz="3200" b="1" dirty="0"/>
          </a:p>
        </p:txBody>
      </p:sp>
    </p:spTree>
    <p:extLst>
      <p:ext uri="{BB962C8B-B14F-4D97-AF65-F5344CB8AC3E}">
        <p14:creationId xmlns:p14="http://schemas.microsoft.com/office/powerpoint/2010/main" val="96851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SIST 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6810" y="2080535"/>
            <a:ext cx="6115816" cy="2499346"/>
          </a:xfrm>
          <a:prstGeom prst="rect">
            <a:avLst/>
          </a:prstGeom>
          <a:noFill/>
          <a:ln>
            <a:noFill/>
          </a:ln>
        </p:spPr>
      </p:pic>
      <p:sp>
        <p:nvSpPr>
          <p:cNvPr id="5" name="Title 5"/>
          <p:cNvSpPr>
            <a:spLocks noGrp="1"/>
          </p:cNvSpPr>
          <p:nvPr>
            <p:ph type="title"/>
          </p:nvPr>
        </p:nvSpPr>
        <p:spPr>
          <a:xfrm>
            <a:off x="441434" y="48453"/>
            <a:ext cx="4127518" cy="646331"/>
          </a:xfrm>
        </p:spPr>
        <p:txBody>
          <a:bodyPr/>
          <a:lstStyle/>
          <a:p>
            <a:r>
              <a:rPr lang="en-US" sz="3600" b="1" dirty="0" smtClean="0"/>
              <a:t>Software</a:t>
            </a:r>
            <a:endParaRPr lang="en-US" sz="3600" b="1" dirty="0"/>
          </a:p>
        </p:txBody>
      </p:sp>
    </p:spTree>
    <p:extLst>
      <p:ext uri="{BB962C8B-B14F-4D97-AF65-F5344CB8AC3E}">
        <p14:creationId xmlns:p14="http://schemas.microsoft.com/office/powerpoint/2010/main" val="161312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52159" y="785334"/>
            <a:ext cx="7486915" cy="561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a:spLocks noGrp="1"/>
          </p:cNvSpPr>
          <p:nvPr>
            <p:ph type="title"/>
          </p:nvPr>
        </p:nvSpPr>
        <p:spPr>
          <a:xfrm>
            <a:off x="457200" y="-23517"/>
            <a:ext cx="3600230" cy="769441"/>
          </a:xfrm>
        </p:spPr>
        <p:txBody>
          <a:bodyPr/>
          <a:lstStyle/>
          <a:p>
            <a:r>
              <a:rPr lang="en-US" b="1" dirty="0" smtClean="0"/>
              <a:t>IEQ</a:t>
            </a:r>
            <a:endParaRPr lang="en-US" b="1" dirty="0"/>
          </a:p>
        </p:txBody>
      </p:sp>
    </p:spTree>
    <p:extLst>
      <p:ext uri="{BB962C8B-B14F-4D97-AF65-F5344CB8AC3E}">
        <p14:creationId xmlns:p14="http://schemas.microsoft.com/office/powerpoint/2010/main" val="142433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074" y="80203"/>
            <a:ext cx="4081729" cy="584775"/>
          </a:xfrm>
        </p:spPr>
        <p:txBody>
          <a:bodyPr/>
          <a:lstStyle/>
          <a:p>
            <a:r>
              <a:rPr lang="en-US" sz="3200" b="1" dirty="0" smtClean="0"/>
              <a:t>External Review</a:t>
            </a:r>
            <a:endParaRPr lang="en-US" sz="3200" b="1" dirty="0"/>
          </a:p>
        </p:txBody>
      </p:sp>
      <p:sp>
        <p:nvSpPr>
          <p:cNvPr id="6" name="Content Placeholder 4"/>
          <p:cNvSpPr txBox="1">
            <a:spLocks/>
          </p:cNvSpPr>
          <p:nvPr/>
        </p:nvSpPr>
        <p:spPr>
          <a:xfrm>
            <a:off x="973908" y="1552064"/>
            <a:ext cx="7033790" cy="21926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Segoe Ligh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What benefits did you see from the External Review Process? </a:t>
            </a:r>
            <a:endParaRPr lang="en-US" sz="2800" b="1" dirty="0" smtClean="0"/>
          </a:p>
          <a:p>
            <a:endParaRPr lang="en-US" sz="2800" b="1" dirty="0"/>
          </a:p>
          <a:p>
            <a:r>
              <a:rPr lang="en-US" sz="2800" b="1" dirty="0"/>
              <a:t>What impact did it have on </a:t>
            </a:r>
            <a:r>
              <a:rPr lang="en-US" sz="2800" b="1" dirty="0" smtClean="0"/>
              <a:t>faculty and staff? </a:t>
            </a:r>
          </a:p>
          <a:p>
            <a:endParaRPr lang="en-US" sz="2800" b="1" dirty="0"/>
          </a:p>
        </p:txBody>
      </p:sp>
    </p:spTree>
    <p:extLst>
      <p:ext uri="{BB962C8B-B14F-4D97-AF65-F5344CB8AC3E}">
        <p14:creationId xmlns:p14="http://schemas.microsoft.com/office/powerpoint/2010/main" val="153974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074" y="80203"/>
            <a:ext cx="4081729" cy="584775"/>
          </a:xfrm>
        </p:spPr>
        <p:txBody>
          <a:bodyPr/>
          <a:lstStyle/>
          <a:p>
            <a:r>
              <a:rPr lang="en-US" sz="3200" b="1" dirty="0" smtClean="0"/>
              <a:t>External Review</a:t>
            </a:r>
            <a:endParaRPr lang="en-US" sz="3200" b="1" dirty="0"/>
          </a:p>
        </p:txBody>
      </p:sp>
      <p:sp>
        <p:nvSpPr>
          <p:cNvPr id="7" name="Content Placeholder 4"/>
          <p:cNvSpPr txBox="1">
            <a:spLocks/>
          </p:cNvSpPr>
          <p:nvPr/>
        </p:nvSpPr>
        <p:spPr>
          <a:xfrm>
            <a:off x="449181" y="1340069"/>
            <a:ext cx="8229600" cy="49976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bg1"/>
                </a:solidFill>
                <a:latin typeface="Segoe Ligh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Segoe Ligh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Segoe Ligh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Sego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buFont typeface="Arial"/>
              <a:buNone/>
            </a:pPr>
            <a:r>
              <a:rPr lang="en-US" b="1" u="sng" dirty="0" smtClean="0"/>
              <a:t>Discuss:</a:t>
            </a:r>
          </a:p>
          <a:p>
            <a:pPr algn="ctr">
              <a:spcBef>
                <a:spcPts val="600"/>
              </a:spcBef>
            </a:pPr>
            <a:r>
              <a:rPr lang="en-US" b="1" dirty="0" smtClean="0"/>
              <a:t>How  can your leadership ensure conversations about accreditation are authentic and impact student performance?</a:t>
            </a:r>
          </a:p>
          <a:p>
            <a:pPr algn="ctr">
              <a:spcBef>
                <a:spcPts val="600"/>
              </a:spcBef>
            </a:pPr>
            <a:r>
              <a:rPr lang="en-US" b="1" dirty="0" smtClean="0"/>
              <a:t>What data would you need?</a:t>
            </a:r>
          </a:p>
          <a:p>
            <a:pPr algn="ctr">
              <a:spcBef>
                <a:spcPts val="600"/>
              </a:spcBef>
            </a:pPr>
            <a:r>
              <a:rPr lang="en-US" b="1" dirty="0" smtClean="0"/>
              <a:t>What resources would you need? </a:t>
            </a:r>
          </a:p>
          <a:p>
            <a:pPr algn="ctr">
              <a:spcBef>
                <a:spcPts val="600"/>
              </a:spcBef>
            </a:pPr>
            <a:r>
              <a:rPr lang="en-US" b="1" dirty="0" smtClean="0"/>
              <a:t>Could </a:t>
            </a:r>
            <a:r>
              <a:rPr lang="en-US" b="1" dirty="0"/>
              <a:t>your accreditation process lead you into your strategic planning process?</a:t>
            </a:r>
          </a:p>
          <a:p>
            <a:pPr algn="ctr">
              <a:spcBef>
                <a:spcPts val="600"/>
              </a:spcBef>
            </a:pPr>
            <a:endParaRPr lang="en-US" b="1" dirty="0"/>
          </a:p>
        </p:txBody>
      </p:sp>
    </p:spTree>
    <p:extLst>
      <p:ext uri="{BB962C8B-B14F-4D97-AF65-F5344CB8AC3E}">
        <p14:creationId xmlns:p14="http://schemas.microsoft.com/office/powerpoint/2010/main" val="4471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lnSpcReduction="10000"/>
          </a:bodyPr>
          <a:lstStyle/>
          <a:p>
            <a:r>
              <a:rPr lang="en-US" b="1" dirty="0" smtClean="0"/>
              <a:t>AdvancED provides a </a:t>
            </a:r>
            <a:r>
              <a:rPr lang="en-US" b="1" dirty="0"/>
              <a:t> </a:t>
            </a:r>
            <a:r>
              <a:rPr lang="en-US" b="1" dirty="0" smtClean="0"/>
              <a:t>“Learning Community” certification for Learning Forward’s Professional Learning Standards for any school or district that wants to include them in their process. </a:t>
            </a:r>
            <a:endParaRPr lang="en-US" b="1" dirty="0"/>
          </a:p>
        </p:txBody>
      </p:sp>
      <p:sp>
        <p:nvSpPr>
          <p:cNvPr id="3" name="Title 2"/>
          <p:cNvSpPr>
            <a:spLocks noGrp="1"/>
          </p:cNvSpPr>
          <p:nvPr>
            <p:ph type="title"/>
          </p:nvPr>
        </p:nvSpPr>
        <p:spPr>
          <a:xfrm>
            <a:off x="-14" y="39547"/>
            <a:ext cx="4004455" cy="769441"/>
          </a:xfrm>
        </p:spPr>
        <p:txBody>
          <a:bodyPr/>
          <a:lstStyle/>
          <a:p>
            <a:r>
              <a:rPr lang="en-US" b="1" dirty="0" smtClean="0"/>
              <a:t>PL Standards</a:t>
            </a:r>
            <a:endParaRPr lang="en-US" b="1" dirty="0"/>
          </a:p>
        </p:txBody>
      </p:sp>
    </p:spTree>
    <p:extLst>
      <p:ext uri="{BB962C8B-B14F-4D97-AF65-F5344CB8AC3E}">
        <p14:creationId xmlns:p14="http://schemas.microsoft.com/office/powerpoint/2010/main" val="957856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256690" y="1600200"/>
            <a:ext cx="4430110" cy="4525963"/>
          </a:xfrm>
        </p:spPr>
        <p:txBody>
          <a:bodyPr/>
          <a:lstStyle/>
          <a:p>
            <a:pPr marL="0" indent="0">
              <a:buNone/>
            </a:pPr>
            <a:r>
              <a:rPr lang="en-US" b="1" dirty="0" smtClean="0"/>
              <a:t>Did we incorporate…</a:t>
            </a:r>
          </a:p>
          <a:p>
            <a:r>
              <a:rPr lang="en-US" b="1" dirty="0" smtClean="0"/>
              <a:t>Learning Communities</a:t>
            </a:r>
          </a:p>
          <a:p>
            <a:r>
              <a:rPr lang="en-US" b="1" dirty="0" smtClean="0"/>
              <a:t>Leadership</a:t>
            </a:r>
          </a:p>
          <a:p>
            <a:r>
              <a:rPr lang="en-US" b="1" dirty="0" smtClean="0"/>
              <a:t>Resources</a:t>
            </a:r>
          </a:p>
          <a:p>
            <a:r>
              <a:rPr lang="en-US" b="1" dirty="0" smtClean="0"/>
              <a:t>Data</a:t>
            </a:r>
          </a:p>
          <a:p>
            <a:r>
              <a:rPr lang="en-US" b="1" dirty="0" smtClean="0"/>
              <a:t>Learning Design</a:t>
            </a:r>
          </a:p>
          <a:p>
            <a:r>
              <a:rPr lang="en-US" b="1" dirty="0" smtClean="0"/>
              <a:t>Implementation</a:t>
            </a:r>
          </a:p>
          <a:p>
            <a:r>
              <a:rPr lang="en-US" b="1" dirty="0" smtClean="0"/>
              <a:t>Outcomes</a:t>
            </a:r>
            <a:endParaRPr lang="en-US" b="1" dirty="0"/>
          </a:p>
        </p:txBody>
      </p:sp>
      <p:sp>
        <p:nvSpPr>
          <p:cNvPr id="3" name="Title 2"/>
          <p:cNvSpPr>
            <a:spLocks noGrp="1"/>
          </p:cNvSpPr>
          <p:nvPr>
            <p:ph type="title"/>
          </p:nvPr>
        </p:nvSpPr>
        <p:spPr>
          <a:xfrm>
            <a:off x="-14" y="39547"/>
            <a:ext cx="4004455" cy="769441"/>
          </a:xfrm>
        </p:spPr>
        <p:txBody>
          <a:bodyPr/>
          <a:lstStyle/>
          <a:p>
            <a:r>
              <a:rPr lang="en-US" b="1" dirty="0" smtClean="0"/>
              <a:t>PL Standards</a:t>
            </a:r>
            <a:endParaRPr lang="en-US" b="1" dirty="0"/>
          </a:p>
        </p:txBody>
      </p:sp>
    </p:spTree>
    <p:extLst>
      <p:ext uri="{BB962C8B-B14F-4D97-AF65-F5344CB8AC3E}">
        <p14:creationId xmlns:p14="http://schemas.microsoft.com/office/powerpoint/2010/main" val="421012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953" y="-37598"/>
            <a:ext cx="7700920" cy="1261884"/>
          </a:xfrm>
        </p:spPr>
        <p:txBody>
          <a:bodyPr/>
          <a:lstStyle/>
          <a:p>
            <a:r>
              <a:rPr lang="en-US" sz="3800" dirty="0"/>
              <a:t>Create a World of Opportunities for Every Learner</a:t>
            </a:r>
          </a:p>
        </p:txBody>
      </p:sp>
      <p:pic>
        <p:nvPicPr>
          <p:cNvPr id="5" name="Content Placeholder 4" descr="images-2.jpg"/>
          <p:cNvPicPr>
            <a:picLocks noGrp="1" noChangeAspect="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a:xfrm>
            <a:off x="664463" y="1282742"/>
            <a:ext cx="2654542" cy="1511947"/>
          </a:xfrm>
          <a:prstGeom prst="rect">
            <a:avLst/>
          </a:prstGeom>
          <a:ln>
            <a:noFill/>
          </a:ln>
          <a:effectLst>
            <a:softEdge rad="112500"/>
          </a:effectLst>
        </p:spPr>
      </p:pic>
      <p:pic>
        <p:nvPicPr>
          <p:cNvPr id="4" name="Picture 3" descr="images-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537" y="2794689"/>
            <a:ext cx="2653467" cy="1617623"/>
          </a:xfrm>
          <a:prstGeom prst="rect">
            <a:avLst/>
          </a:prstGeom>
          <a:ln>
            <a:noFill/>
          </a:ln>
          <a:effectLst>
            <a:softEdge rad="112500"/>
          </a:effectLst>
        </p:spPr>
      </p:pic>
      <p:pic>
        <p:nvPicPr>
          <p:cNvPr id="6" name="Picture 5" descr="images-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4964" y="2751390"/>
            <a:ext cx="2509248" cy="1660922"/>
          </a:xfrm>
          <a:prstGeom prst="rect">
            <a:avLst/>
          </a:prstGeom>
          <a:ln>
            <a:noFill/>
          </a:ln>
          <a:effectLst>
            <a:softEdge rad="112500"/>
          </a:effectLst>
        </p:spPr>
      </p:pic>
      <p:pic>
        <p:nvPicPr>
          <p:cNvPr id="8" name="Picture 7" descr="images-6.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44964" y="4385523"/>
            <a:ext cx="2489372" cy="1776630"/>
          </a:xfrm>
          <a:prstGeom prst="rect">
            <a:avLst/>
          </a:prstGeom>
          <a:ln>
            <a:noFill/>
          </a:ln>
          <a:effectLst>
            <a:softEdge rad="112500"/>
          </a:effectLst>
        </p:spPr>
      </p:pic>
      <p:pic>
        <p:nvPicPr>
          <p:cNvPr id="9" name="Picture 8" descr="images-7.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44964" y="1282742"/>
            <a:ext cx="2539015" cy="1468648"/>
          </a:xfrm>
          <a:prstGeom prst="rect">
            <a:avLst/>
          </a:prstGeom>
          <a:ln>
            <a:noFill/>
          </a:ln>
          <a:effectLst>
            <a:softEdge rad="112500"/>
          </a:effectLst>
        </p:spPr>
      </p:pic>
      <p:pic>
        <p:nvPicPr>
          <p:cNvPr id="10" name="Picture 9" descr="images.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4103" y="2751390"/>
            <a:ext cx="2576770" cy="1634133"/>
          </a:xfrm>
          <a:prstGeom prst="rect">
            <a:avLst/>
          </a:prstGeom>
          <a:ln>
            <a:noFill/>
          </a:ln>
          <a:effectLst>
            <a:softEdge rad="112500"/>
          </a:effectLst>
        </p:spPr>
      </p:pic>
      <p:pic>
        <p:nvPicPr>
          <p:cNvPr id="12" name="Picture 11" descr="images-5.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13747" y="1282742"/>
            <a:ext cx="2569743" cy="1453840"/>
          </a:xfrm>
          <a:prstGeom prst="rect">
            <a:avLst/>
          </a:prstGeom>
          <a:ln>
            <a:noFill/>
          </a:ln>
          <a:effectLst>
            <a:softEdge rad="112500"/>
          </a:effectLst>
        </p:spPr>
      </p:pic>
      <p:pic>
        <p:nvPicPr>
          <p:cNvPr id="13" name="Picture 12" descr="images-8.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64103" y="4385523"/>
            <a:ext cx="2576770" cy="1776630"/>
          </a:xfrm>
          <a:prstGeom prst="rect">
            <a:avLst/>
          </a:prstGeom>
          <a:ln>
            <a:noFill/>
          </a:ln>
          <a:effectLst>
            <a:softEdge rad="112500"/>
          </a:effectLst>
        </p:spPr>
      </p:pic>
      <p:pic>
        <p:nvPicPr>
          <p:cNvPr id="16" name="Picture 15" descr="IMG_4749E.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82837" y="4418798"/>
            <a:ext cx="2636168" cy="1743356"/>
          </a:xfrm>
          <a:prstGeom prst="rect">
            <a:avLst/>
          </a:prstGeom>
          <a:ln>
            <a:noFill/>
          </a:ln>
          <a:effectLst>
            <a:softEdge rad="112500"/>
          </a:effectLst>
        </p:spPr>
      </p:pic>
    </p:spTree>
    <p:extLst>
      <p:ext uri="{BB962C8B-B14F-4D97-AF65-F5344CB8AC3E}">
        <p14:creationId xmlns:p14="http://schemas.microsoft.com/office/powerpoint/2010/main" val="12045818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742" y="-12503"/>
            <a:ext cx="3270805" cy="630942"/>
          </a:xfrm>
        </p:spPr>
        <p:txBody>
          <a:bodyPr/>
          <a:lstStyle/>
          <a:p>
            <a:r>
              <a:rPr lang="en-US" dirty="0" smtClean="0"/>
              <a:t>Find Us</a:t>
            </a:r>
            <a:endParaRPr lang="en-US" dirty="0"/>
          </a:p>
        </p:txBody>
      </p:sp>
      <p:sp>
        <p:nvSpPr>
          <p:cNvPr id="5" name="TextBox 4"/>
          <p:cNvSpPr txBox="1"/>
          <p:nvPr/>
        </p:nvSpPr>
        <p:spPr>
          <a:xfrm>
            <a:off x="5639654" y="5886276"/>
            <a:ext cx="3423274" cy="9185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r" defTabSz="410751" latinLnBrk="1" hangingPunct="0"/>
            <a:r>
              <a:rPr lang="en-US" sz="2400" u="sng" dirty="0">
                <a:solidFill>
                  <a:srgbClr val="000000"/>
                </a:solidFill>
                <a:sym typeface="Helvetica Light"/>
                <a:hlinkClick r:id="rId3"/>
              </a:rPr>
              <a:t>www.advanc-ed.org</a:t>
            </a:r>
            <a:endParaRPr lang="en-US" sz="2400" u="sng" dirty="0">
              <a:solidFill>
                <a:srgbClr val="000000"/>
              </a:solidFill>
            </a:endParaRPr>
          </a:p>
          <a:p>
            <a:pPr algn="r" defTabSz="410751" latinLnBrk="1" hangingPunct="0"/>
            <a:endParaRPr lang="en-US" sz="3100" u="sng" dirty="0">
              <a:solidFill>
                <a:srgbClr val="000000"/>
              </a:solidFill>
              <a:sym typeface="Helvetica Light"/>
            </a:endParaRPr>
          </a:p>
        </p:txBody>
      </p:sp>
      <p:pic>
        <p:nvPicPr>
          <p:cNvPr id="6" name="Picture 5" descr="ADV504_2012PPT_Template_01_12AUG13-08.png"/>
          <p:cNvPicPr>
            <a:picLocks noChangeAspect="1"/>
          </p:cNvPicPr>
          <p:nvPr/>
        </p:nvPicPr>
        <p:blipFill>
          <a:blip r:embed="rId4" cstate="screen">
            <a:extLst>
              <a:ext uri="{28A0092B-C50C-407E-A947-70E740481C1C}">
                <a14:useLocalDpi xmlns:a14="http://schemas.microsoft.com/office/drawing/2010/main"/>
              </a:ext>
            </a:extLst>
          </a:blip>
          <a:srcRect l="19790" t="37186" r="19831" b="25483"/>
          <a:stretch>
            <a:fillRect/>
          </a:stretch>
        </p:blipFill>
        <p:spPr>
          <a:xfrm>
            <a:off x="4462445" y="2069044"/>
            <a:ext cx="4800621" cy="2226477"/>
          </a:xfrm>
          <a:prstGeom prst="rect">
            <a:avLst/>
          </a:prstGeom>
        </p:spPr>
      </p:pic>
      <p:sp>
        <p:nvSpPr>
          <p:cNvPr id="2" name="TextBox 1"/>
          <p:cNvSpPr txBox="1"/>
          <p:nvPr/>
        </p:nvSpPr>
        <p:spPr>
          <a:xfrm>
            <a:off x="1095581" y="4746078"/>
            <a:ext cx="6733727" cy="707886"/>
          </a:xfrm>
          <a:prstGeom prst="rect">
            <a:avLst/>
          </a:prstGeom>
          <a:noFill/>
        </p:spPr>
        <p:txBody>
          <a:bodyPr wrap="square" rtlCol="0">
            <a:spAutoFit/>
          </a:bodyPr>
          <a:lstStyle/>
          <a:p>
            <a:pPr algn="ctr"/>
            <a:r>
              <a:rPr lang="en-US" sz="2000" dirty="0" smtClean="0"/>
              <a:t>Please complete the training </a:t>
            </a:r>
            <a:r>
              <a:rPr lang="en-US" sz="2000" dirty="0" err="1" smtClean="0"/>
              <a:t>survey:</a:t>
            </a:r>
            <a:r>
              <a:rPr lang="en-US" sz="2000" u="sng" dirty="0" err="1" smtClean="0">
                <a:hlinkClick r:id="rId5"/>
              </a:rPr>
              <a:t>https</a:t>
            </a:r>
            <a:r>
              <a:rPr lang="en-US" sz="2000" u="sng" dirty="0" smtClean="0">
                <a:hlinkClick r:id="rId5"/>
              </a:rPr>
              <a:t>://www.surveymonkey.com/s/CI_Schools_Systems</a:t>
            </a:r>
            <a:endParaRPr lang="en-US" sz="2000" dirty="0"/>
          </a:p>
        </p:txBody>
      </p:sp>
    </p:spTree>
    <p:extLst>
      <p:ext uri="{BB962C8B-B14F-4D97-AF65-F5344CB8AC3E}">
        <p14:creationId xmlns:p14="http://schemas.microsoft.com/office/powerpoint/2010/main" val="194798488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2999"/>
            <a:ext cx="8229600" cy="4525963"/>
          </a:xfrm>
        </p:spPr>
        <p:txBody>
          <a:bodyPr>
            <a:normAutofit lnSpcReduction="10000"/>
          </a:bodyPr>
          <a:lstStyle/>
          <a:p>
            <a:pPr>
              <a:lnSpc>
                <a:spcPct val="90000"/>
              </a:lnSpc>
            </a:pPr>
            <a:r>
              <a:rPr lang="en-US" sz="2800" b="1" dirty="0"/>
              <a:t>Understand the relationship between continuous improvement and </a:t>
            </a:r>
            <a:r>
              <a:rPr lang="en-US" sz="2800" b="1" dirty="0" smtClean="0"/>
              <a:t>professional learning</a:t>
            </a:r>
          </a:p>
          <a:p>
            <a:pPr marL="0" indent="0">
              <a:lnSpc>
                <a:spcPct val="90000"/>
              </a:lnSpc>
              <a:buNone/>
            </a:pPr>
            <a:endParaRPr lang="en-US" sz="2800" b="1" dirty="0"/>
          </a:p>
          <a:p>
            <a:pPr>
              <a:lnSpc>
                <a:spcPct val="90000"/>
              </a:lnSpc>
            </a:pPr>
            <a:r>
              <a:rPr lang="en-US" sz="2800" b="1" dirty="0"/>
              <a:t>Gain awareness of the AdvancED </a:t>
            </a:r>
            <a:r>
              <a:rPr lang="en-US" sz="2800" b="1" dirty="0" smtClean="0"/>
              <a:t>systems protocol</a:t>
            </a:r>
          </a:p>
          <a:p>
            <a:pPr marL="0" indent="0">
              <a:lnSpc>
                <a:spcPct val="90000"/>
              </a:lnSpc>
              <a:buNone/>
            </a:pPr>
            <a:endParaRPr lang="en-US" sz="2800" b="1" dirty="0"/>
          </a:p>
          <a:p>
            <a:pPr>
              <a:lnSpc>
                <a:spcPct val="90000"/>
              </a:lnSpc>
            </a:pPr>
            <a:r>
              <a:rPr lang="en-US" sz="2800" b="1" dirty="0" smtClean="0"/>
              <a:t>Gain awareness of this journey for Concordia and Hutchinson</a:t>
            </a:r>
          </a:p>
          <a:p>
            <a:pPr>
              <a:lnSpc>
                <a:spcPct val="90000"/>
              </a:lnSpc>
            </a:pPr>
            <a:endParaRPr lang="en-US" sz="2800" b="1" dirty="0"/>
          </a:p>
          <a:p>
            <a:pPr>
              <a:lnSpc>
                <a:spcPct val="90000"/>
              </a:lnSpc>
            </a:pPr>
            <a:r>
              <a:rPr lang="en-US" sz="2800" b="1" dirty="0" smtClean="0"/>
              <a:t>Discuss how that applies to your district</a:t>
            </a:r>
          </a:p>
          <a:p>
            <a:pPr marL="0" indent="0">
              <a:lnSpc>
                <a:spcPct val="90000"/>
              </a:lnSpc>
              <a:buNone/>
            </a:pPr>
            <a:endParaRPr lang="en-US" sz="2800" b="1" dirty="0"/>
          </a:p>
          <a:p>
            <a:pPr marL="0" indent="0">
              <a:buNone/>
            </a:pPr>
            <a:endParaRPr lang="en-US" b="1" dirty="0"/>
          </a:p>
        </p:txBody>
      </p:sp>
      <p:sp>
        <p:nvSpPr>
          <p:cNvPr id="8" name="Title 7"/>
          <p:cNvSpPr>
            <a:spLocks noGrp="1"/>
          </p:cNvSpPr>
          <p:nvPr>
            <p:ph type="title"/>
          </p:nvPr>
        </p:nvSpPr>
        <p:spPr>
          <a:xfrm>
            <a:off x="457200" y="-22624"/>
            <a:ext cx="3600230" cy="584775"/>
          </a:xfrm>
        </p:spPr>
        <p:txBody>
          <a:bodyPr/>
          <a:lstStyle/>
          <a:p>
            <a:r>
              <a:rPr lang="en-US" sz="3200" b="1" dirty="0" smtClean="0"/>
              <a:t>Goals</a:t>
            </a:r>
            <a:endParaRPr lang="en-US" sz="3200" b="1" dirty="0"/>
          </a:p>
        </p:txBody>
      </p:sp>
    </p:spTree>
    <p:extLst>
      <p:ext uri="{BB962C8B-B14F-4D97-AF65-F5344CB8AC3E}">
        <p14:creationId xmlns:p14="http://schemas.microsoft.com/office/powerpoint/2010/main" val="106245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24259"/>
            <a:ext cx="8229600" cy="4525963"/>
          </a:xfrm>
        </p:spPr>
        <p:txBody>
          <a:bodyPr>
            <a:normAutofit/>
          </a:bodyPr>
          <a:lstStyle/>
          <a:p>
            <a:pPr>
              <a:lnSpc>
                <a:spcPct val="90000"/>
              </a:lnSpc>
            </a:pPr>
            <a:r>
              <a:rPr lang="en-US" b="1" dirty="0" smtClean="0"/>
              <a:t>Present information about our district level process</a:t>
            </a:r>
          </a:p>
          <a:p>
            <a:pPr marL="0" indent="0">
              <a:lnSpc>
                <a:spcPct val="90000"/>
              </a:lnSpc>
              <a:buNone/>
            </a:pPr>
            <a:endParaRPr lang="en-US" b="1" dirty="0"/>
          </a:p>
          <a:p>
            <a:pPr>
              <a:lnSpc>
                <a:spcPct val="90000"/>
              </a:lnSpc>
            </a:pPr>
            <a:r>
              <a:rPr lang="en-US" b="1" dirty="0" smtClean="0"/>
              <a:t>Hear about the journey for Concordia and Hutchinson</a:t>
            </a:r>
          </a:p>
          <a:p>
            <a:pPr>
              <a:lnSpc>
                <a:spcPct val="90000"/>
              </a:lnSpc>
            </a:pPr>
            <a:endParaRPr lang="en-US" b="1" dirty="0"/>
          </a:p>
          <a:p>
            <a:pPr>
              <a:lnSpc>
                <a:spcPct val="90000"/>
              </a:lnSpc>
            </a:pPr>
            <a:r>
              <a:rPr lang="en-US" b="1" dirty="0" smtClean="0"/>
              <a:t>Discuss how that applies to your district</a:t>
            </a:r>
          </a:p>
        </p:txBody>
      </p:sp>
      <p:sp>
        <p:nvSpPr>
          <p:cNvPr id="8" name="Title 7"/>
          <p:cNvSpPr>
            <a:spLocks noGrp="1"/>
          </p:cNvSpPr>
          <p:nvPr>
            <p:ph type="title"/>
          </p:nvPr>
        </p:nvSpPr>
        <p:spPr>
          <a:xfrm>
            <a:off x="457200" y="87738"/>
            <a:ext cx="3600230" cy="584775"/>
          </a:xfrm>
        </p:spPr>
        <p:txBody>
          <a:bodyPr/>
          <a:lstStyle/>
          <a:p>
            <a:r>
              <a:rPr lang="en-US" sz="3200" b="1" dirty="0" smtClean="0"/>
              <a:t>Learning Design</a:t>
            </a:r>
            <a:endParaRPr lang="en-US" sz="3200" b="1" dirty="0"/>
          </a:p>
        </p:txBody>
      </p:sp>
    </p:spTree>
    <p:extLst>
      <p:ext uri="{BB962C8B-B14F-4D97-AF65-F5344CB8AC3E}">
        <p14:creationId xmlns:p14="http://schemas.microsoft.com/office/powerpoint/2010/main" val="346308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MASK"/>
          <p:cNvSpPr/>
          <p:nvPr/>
        </p:nvSpPr>
        <p:spPr>
          <a:xfrm>
            <a:off x="0" y="-155997"/>
            <a:ext cx="9163050" cy="7014023"/>
          </a:xfrm>
          <a:custGeom>
            <a:avLst/>
            <a:gdLst/>
            <a:ahLst/>
            <a:cxnLst/>
            <a:rect l="l" t="t" r="r" b="b"/>
            <a:pathLst>
              <a:path w="9163050" h="7014022">
                <a:moveTo>
                  <a:pt x="8820474" y="808540"/>
                </a:moveTo>
                <a:cubicBezTo>
                  <a:pt x="8030072" y="1070271"/>
                  <a:pt x="6002488" y="1212666"/>
                  <a:pt x="4623237" y="1219781"/>
                </a:cubicBezTo>
                <a:cubicBezTo>
                  <a:pt x="3208958" y="1227076"/>
                  <a:pt x="1089371" y="1106550"/>
                  <a:pt x="342901" y="832474"/>
                </a:cubicBezTo>
                <a:lnTo>
                  <a:pt x="342901" y="4946964"/>
                </a:lnTo>
                <a:lnTo>
                  <a:pt x="347253" y="4945451"/>
                </a:lnTo>
                <a:cubicBezTo>
                  <a:pt x="1176322" y="4703883"/>
                  <a:pt x="3180177" y="4608606"/>
                  <a:pt x="4582758" y="4601434"/>
                </a:cubicBezTo>
                <a:cubicBezTo>
                  <a:pt x="5945302" y="4594467"/>
                  <a:pt x="8091434" y="4698939"/>
                  <a:pt x="8820474" y="4964797"/>
                </a:cubicBezTo>
                <a:close/>
                <a:moveTo>
                  <a:pt x="0" y="0"/>
                </a:moveTo>
                <a:lnTo>
                  <a:pt x="9163050" y="0"/>
                </a:lnTo>
                <a:lnTo>
                  <a:pt x="9163050" y="7014022"/>
                </a:lnTo>
                <a:lnTo>
                  <a:pt x="0" y="701402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03" tIns="42959" rIns="85903" bIns="42959" rtlCol="0" anchor="ctr"/>
          <a:lstStyle/>
          <a:p>
            <a:pPr algn="ctr"/>
            <a:endParaRPr lang="en-US"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65" y="-120188"/>
            <a:ext cx="10165079" cy="6353175"/>
          </a:xfrm>
          <a:prstGeom prst="rect">
            <a:avLst/>
          </a:prstGeom>
          <a:effec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2116" y="1806138"/>
            <a:ext cx="1465471" cy="1001405"/>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52197" y="1775387"/>
            <a:ext cx="1492771" cy="1067557"/>
          </a:xfrm>
          <a:prstGeom prst="rect">
            <a:avLst/>
          </a:prstGeom>
          <a:ln>
            <a:noFill/>
          </a:ln>
          <a:effectLst>
            <a:softEdge rad="112500"/>
          </a:effectLst>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78602" y="1950921"/>
            <a:ext cx="1394011" cy="933574"/>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8419" y="2923121"/>
            <a:ext cx="2607555" cy="1700787"/>
          </a:xfrm>
          <a:prstGeom prst="rect">
            <a:avLst/>
          </a:prstGeom>
          <a:ln>
            <a:noFill/>
          </a:ln>
          <a:effectLst>
            <a:softEdge rad="112500"/>
          </a:effectLst>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12579" y="2737569"/>
            <a:ext cx="2808812" cy="1771420"/>
          </a:xfrm>
          <a:prstGeom prst="rect">
            <a:avLst/>
          </a:prstGeom>
          <a:ln>
            <a:noFill/>
          </a:ln>
          <a:effectLst>
            <a:softEdge rad="112500"/>
          </a:effectLst>
        </p:spPr>
      </p:pic>
      <p:pic>
        <p:nvPicPr>
          <p:cNvPr id="18" name="Picture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7596" y="1854554"/>
            <a:ext cx="1369485" cy="931966"/>
          </a:xfrm>
          <a:prstGeom prst="rect">
            <a:avLst/>
          </a:prstGeom>
          <a:ln>
            <a:noFill/>
          </a:ln>
          <a:effectLst>
            <a:softEdge rad="112500"/>
          </a:effectLst>
        </p:spPr>
      </p:pic>
      <p:pic>
        <p:nvPicPr>
          <p:cNvPr id="12" name="Picture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976946" y="1799450"/>
            <a:ext cx="1484341" cy="931884"/>
          </a:xfrm>
          <a:prstGeom prst="rect">
            <a:avLst/>
          </a:prstGeom>
          <a:ln>
            <a:noFill/>
          </a:ln>
          <a:effectLst>
            <a:softEdge rad="112500"/>
          </a:effectLst>
        </p:spPr>
      </p:pic>
      <p:pic>
        <p:nvPicPr>
          <p:cNvPr id="13" name="Picture 1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244968" y="2831985"/>
            <a:ext cx="2796471" cy="1791923"/>
          </a:xfrm>
          <a:prstGeom prst="rect">
            <a:avLst/>
          </a:prstGeom>
          <a:ln>
            <a:noFill/>
          </a:ln>
          <a:effectLst>
            <a:softEdge rad="112500"/>
          </a:effectLst>
        </p:spPr>
      </p:pic>
      <p:pic>
        <p:nvPicPr>
          <p:cNvPr id="16" name="Picture 1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09956" y="1753425"/>
            <a:ext cx="1498901" cy="953846"/>
          </a:xfrm>
          <a:prstGeom prst="rect">
            <a:avLst/>
          </a:prstGeom>
          <a:ln>
            <a:noFill/>
          </a:ln>
          <a:effectLst>
            <a:softEdge rad="112500"/>
          </a:effectLst>
        </p:spPr>
      </p:pic>
      <p:pic>
        <p:nvPicPr>
          <p:cNvPr id="19" name="Picture 1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264175" y="4832284"/>
            <a:ext cx="4893623" cy="17477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p:cNvSpPr txBox="1"/>
          <p:nvPr/>
        </p:nvSpPr>
        <p:spPr>
          <a:xfrm>
            <a:off x="358441" y="0"/>
            <a:ext cx="8446168" cy="954107"/>
          </a:xfrm>
          <a:prstGeom prst="rect">
            <a:avLst/>
          </a:prstGeom>
          <a:noFill/>
        </p:spPr>
        <p:txBody>
          <a:bodyPr wrap="square" rtlCol="0">
            <a:spAutoFit/>
          </a:bodyPr>
          <a:lstStyle/>
          <a:p>
            <a:pPr algn="ctr"/>
            <a:r>
              <a:rPr lang="en-US" sz="2800" b="1" dirty="0" smtClean="0">
                <a:solidFill>
                  <a:schemeClr val="bg1"/>
                </a:solidFill>
              </a:rPr>
              <a:t>Our work across the globe has provided job imbedded professional learning opportunities for our staff </a:t>
            </a:r>
            <a:endParaRPr lang="en-US" sz="2800" b="1" dirty="0">
              <a:solidFill>
                <a:schemeClr val="bg1"/>
              </a:solidFill>
            </a:endParaRPr>
          </a:p>
        </p:txBody>
      </p:sp>
    </p:spTree>
    <p:extLst>
      <p:ext uri="{BB962C8B-B14F-4D97-AF65-F5344CB8AC3E}">
        <p14:creationId xmlns:p14="http://schemas.microsoft.com/office/powerpoint/2010/main" val="305801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3000" fill="hold"/>
                                        <p:tgtEl>
                                          <p:spTgt spid="14"/>
                                        </p:tgtEl>
                                        <p:attrNameLst>
                                          <p:attrName>ppt_w</p:attrName>
                                        </p:attrNameLst>
                                      </p:cBhvr>
                                      <p:tavLst>
                                        <p:tav tm="0">
                                          <p:val>
                                            <p:fltVal val="0"/>
                                          </p:val>
                                        </p:tav>
                                        <p:tav tm="100000">
                                          <p:val>
                                            <p:strVal val="#ppt_w"/>
                                          </p:val>
                                        </p:tav>
                                      </p:tavLst>
                                    </p:anim>
                                    <p:anim calcmode="lin" valueType="num">
                                      <p:cBhvr>
                                        <p:cTn id="15" dur="3000" fill="hold"/>
                                        <p:tgtEl>
                                          <p:spTgt spid="14"/>
                                        </p:tgtEl>
                                        <p:attrNameLst>
                                          <p:attrName>ppt_h</p:attrName>
                                        </p:attrNameLst>
                                      </p:cBhvr>
                                      <p:tavLst>
                                        <p:tav tm="0">
                                          <p:val>
                                            <p:fltVal val="0"/>
                                          </p:val>
                                        </p:tav>
                                        <p:tav tm="100000">
                                          <p:val>
                                            <p:strVal val="#ppt_h"/>
                                          </p:val>
                                        </p:tav>
                                      </p:tavLst>
                                    </p:anim>
                                    <p:animEffect transition="in" filter="fade">
                                      <p:cBhvr>
                                        <p:cTn id="16" dur="3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000" fill="hold"/>
                                        <p:tgtEl>
                                          <p:spTgt spid="15"/>
                                        </p:tgtEl>
                                        <p:attrNameLst>
                                          <p:attrName>ppt_w</p:attrName>
                                        </p:attrNameLst>
                                      </p:cBhvr>
                                      <p:tavLst>
                                        <p:tav tm="0">
                                          <p:val>
                                            <p:fltVal val="0"/>
                                          </p:val>
                                        </p:tav>
                                        <p:tav tm="100000">
                                          <p:val>
                                            <p:strVal val="#ppt_w"/>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Effect transition="in" filter="fade">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000" fill="hold"/>
                                        <p:tgtEl>
                                          <p:spTgt spid="18"/>
                                        </p:tgtEl>
                                        <p:attrNameLst>
                                          <p:attrName>ppt_w</p:attrName>
                                        </p:attrNameLst>
                                      </p:cBhvr>
                                      <p:tavLst>
                                        <p:tav tm="0">
                                          <p:val>
                                            <p:fltVal val="0"/>
                                          </p:val>
                                        </p:tav>
                                        <p:tav tm="100000">
                                          <p:val>
                                            <p:strVal val="#ppt_w"/>
                                          </p:val>
                                        </p:tav>
                                      </p:tavLst>
                                    </p:anim>
                                    <p:anim calcmode="lin" valueType="num">
                                      <p:cBhvr>
                                        <p:cTn id="50" dur="2000" fill="hold"/>
                                        <p:tgtEl>
                                          <p:spTgt spid="18"/>
                                        </p:tgtEl>
                                        <p:attrNameLst>
                                          <p:attrName>ppt_h</p:attrName>
                                        </p:attrNameLst>
                                      </p:cBhvr>
                                      <p:tavLst>
                                        <p:tav tm="0">
                                          <p:val>
                                            <p:fltVal val="0"/>
                                          </p:val>
                                        </p:tav>
                                        <p:tav tm="100000">
                                          <p:val>
                                            <p:strVal val="#ppt_h"/>
                                          </p:val>
                                        </p:tav>
                                      </p:tavLst>
                                    </p:anim>
                                    <p:animEffect transition="in" filter="fade">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2000" fill="hold"/>
                                        <p:tgtEl>
                                          <p:spTgt spid="12"/>
                                        </p:tgtEl>
                                        <p:attrNameLst>
                                          <p:attrName>ppt_w</p:attrName>
                                        </p:attrNameLst>
                                      </p:cBhvr>
                                      <p:tavLst>
                                        <p:tav tm="0">
                                          <p:val>
                                            <p:fltVal val="0"/>
                                          </p:val>
                                        </p:tav>
                                        <p:tav tm="100000">
                                          <p:val>
                                            <p:strVal val="#ppt_w"/>
                                          </p:val>
                                        </p:tav>
                                      </p:tavLst>
                                    </p:anim>
                                    <p:anim calcmode="lin" valueType="num">
                                      <p:cBhvr>
                                        <p:cTn id="57" dur="2000" fill="hold"/>
                                        <p:tgtEl>
                                          <p:spTgt spid="12"/>
                                        </p:tgtEl>
                                        <p:attrNameLst>
                                          <p:attrName>ppt_h</p:attrName>
                                        </p:attrNameLst>
                                      </p:cBhvr>
                                      <p:tavLst>
                                        <p:tav tm="0">
                                          <p:val>
                                            <p:fltVal val="0"/>
                                          </p:val>
                                        </p:tav>
                                        <p:tav tm="100000">
                                          <p:val>
                                            <p:strVal val="#ppt_h"/>
                                          </p:val>
                                        </p:tav>
                                      </p:tavLst>
                                    </p:anim>
                                    <p:animEffect transition="in" filter="fade">
                                      <p:cBhvr>
                                        <p:cTn id="58" dur="2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2000" fill="hold"/>
                                        <p:tgtEl>
                                          <p:spTgt spid="16"/>
                                        </p:tgtEl>
                                        <p:attrNameLst>
                                          <p:attrName>ppt_w</p:attrName>
                                        </p:attrNameLst>
                                      </p:cBhvr>
                                      <p:tavLst>
                                        <p:tav tm="0">
                                          <p:val>
                                            <p:fltVal val="0"/>
                                          </p:val>
                                        </p:tav>
                                        <p:tav tm="100000">
                                          <p:val>
                                            <p:strVal val="#ppt_w"/>
                                          </p:val>
                                        </p:tav>
                                      </p:tavLst>
                                    </p:anim>
                                    <p:anim calcmode="lin" valueType="num">
                                      <p:cBhvr>
                                        <p:cTn id="64" dur="2000" fill="hold"/>
                                        <p:tgtEl>
                                          <p:spTgt spid="16"/>
                                        </p:tgtEl>
                                        <p:attrNameLst>
                                          <p:attrName>ppt_h</p:attrName>
                                        </p:attrNameLst>
                                      </p:cBhvr>
                                      <p:tavLst>
                                        <p:tav tm="0">
                                          <p:val>
                                            <p:fltVal val="0"/>
                                          </p:val>
                                        </p:tav>
                                        <p:tav tm="100000">
                                          <p:val>
                                            <p:strVal val="#ppt_h"/>
                                          </p:val>
                                        </p:tav>
                                      </p:tavLst>
                                    </p:anim>
                                    <p:animEffect transition="in" filter="fade">
                                      <p:cBhvr>
                                        <p:cTn id="65" dur="2000"/>
                                        <p:tgtEl>
                                          <p:spTgt spid="16"/>
                                        </p:tgtEl>
                                      </p:cBhvr>
                                    </p:animEffect>
                                  </p:childTnLst>
                                </p:cTn>
                              </p:par>
                            </p:childTnLst>
                          </p:cTn>
                        </p:par>
                        <p:par>
                          <p:cTn id="66" fill="hold">
                            <p:stCondLst>
                              <p:cond delay="2000"/>
                            </p:stCondLst>
                            <p:childTnLst>
                              <p:par>
                                <p:cTn id="67" presetID="10" presetClass="exit" presetSubtype="0" fill="hold" nodeType="afterEffect">
                                  <p:stCondLst>
                                    <p:cond delay="0"/>
                                  </p:stCondLst>
                                  <p:childTnLst>
                                    <p:animEffect transition="out" filter="fade">
                                      <p:cBhvr>
                                        <p:cTn id="68" dur="2000"/>
                                        <p:tgtEl>
                                          <p:spTgt spid="19"/>
                                        </p:tgtEl>
                                      </p:cBhvr>
                                    </p:animEffect>
                                    <p:set>
                                      <p:cBhvr>
                                        <p:cTn id="69"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199"/>
            <a:ext cx="7772400" cy="2081463"/>
          </a:xfrm>
        </p:spPr>
        <p:txBody>
          <a:bodyPr>
            <a:normAutofit/>
          </a:bodyPr>
          <a:lstStyle/>
          <a:p>
            <a:r>
              <a:rPr lang="en-US" b="1" u="sng" dirty="0" smtClean="0">
                <a:solidFill>
                  <a:schemeClr val="bg1"/>
                </a:solidFill>
              </a:rPr>
              <a:t>Discuss</a:t>
            </a:r>
            <a:r>
              <a:rPr lang="en-US" b="1" dirty="0" smtClean="0">
                <a:solidFill>
                  <a:schemeClr val="bg1"/>
                </a:solidFill>
              </a:rPr>
              <a:t>: </a:t>
            </a:r>
            <a:br>
              <a:rPr lang="en-US" b="1" dirty="0" smtClean="0">
                <a:solidFill>
                  <a:schemeClr val="bg1"/>
                </a:solidFill>
              </a:rPr>
            </a:br>
            <a:r>
              <a:rPr lang="en-US" b="1" dirty="0" smtClean="0">
                <a:solidFill>
                  <a:schemeClr val="bg1"/>
                </a:solidFill>
              </a:rPr>
              <a:t>What levels of professional learning exist in your district? What is your network? In what ways is it authentic?</a:t>
            </a:r>
            <a:endParaRPr lang="en-US" b="1" dirty="0">
              <a:solidFill>
                <a:schemeClr val="bg1"/>
              </a:solidFill>
            </a:endParaRPr>
          </a:p>
        </p:txBody>
      </p:sp>
      <p:sp>
        <p:nvSpPr>
          <p:cNvPr id="4" name="Title 3"/>
          <p:cNvSpPr txBox="1">
            <a:spLocks noGrp="1"/>
          </p:cNvSpPr>
          <p:nvPr>
            <p:ph type="ctrTitle"/>
          </p:nvPr>
        </p:nvSpPr>
        <p:spPr>
          <a:xfrm>
            <a:off x="685800" y="1345595"/>
            <a:ext cx="7772400" cy="1569660"/>
          </a:xfrm>
          <a:prstGeom prst="rect">
            <a:avLst/>
          </a:prstGeom>
          <a:noFill/>
        </p:spPr>
        <p:txBody>
          <a:bodyPr wrap="square" rtlCol="0">
            <a:spAutoFit/>
          </a:bodyPr>
          <a:lstStyle/>
          <a:p>
            <a:pPr algn="ctr"/>
            <a:r>
              <a:rPr lang="en-US" sz="3200" b="1" dirty="0" smtClean="0">
                <a:solidFill>
                  <a:schemeClr val="bg1"/>
                </a:solidFill>
              </a:rPr>
              <a:t>How did/do your districts tap into that network for professional learning opportunities?</a:t>
            </a:r>
            <a:endParaRPr lang="en-US" sz="3200" b="1" dirty="0">
              <a:solidFill>
                <a:schemeClr val="bg1"/>
              </a:solidFill>
            </a:endParaRPr>
          </a:p>
        </p:txBody>
      </p:sp>
    </p:spTree>
    <p:extLst>
      <p:ext uri="{BB962C8B-B14F-4D97-AF65-F5344CB8AC3E}">
        <p14:creationId xmlns:p14="http://schemas.microsoft.com/office/powerpoint/2010/main" val="185827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8758" y="1287381"/>
            <a:ext cx="8597140" cy="4525963"/>
          </a:xfrm>
        </p:spPr>
        <p:txBody>
          <a:bodyPr>
            <a:normAutofit fontScale="92500" lnSpcReduction="20000"/>
          </a:bodyPr>
          <a:lstStyle/>
          <a:p>
            <a:pPr marL="0" indent="0" algn="ctr">
              <a:buNone/>
            </a:pPr>
            <a:r>
              <a:rPr lang="en-US" b="1" dirty="0" smtClean="0"/>
              <a:t>Making the Most of the </a:t>
            </a:r>
          </a:p>
          <a:p>
            <a:pPr marL="0" indent="0" algn="ctr">
              <a:buNone/>
            </a:pPr>
            <a:r>
              <a:rPr lang="en-US" b="1" dirty="0" smtClean="0"/>
              <a:t>Continuous Improvement Process</a:t>
            </a:r>
          </a:p>
          <a:p>
            <a:endParaRPr lang="en-US" dirty="0"/>
          </a:p>
          <a:p>
            <a:r>
              <a:rPr lang="en-US" sz="3000" b="1" dirty="0" smtClean="0"/>
              <a:t>The Power of Internal Review (</a:t>
            </a:r>
            <a:r>
              <a:rPr lang="en-US" sz="3000" b="1" i="1" dirty="0" smtClean="0"/>
              <a:t>Reflections</a:t>
            </a:r>
            <a:r>
              <a:rPr lang="en-US" sz="3000" b="1" dirty="0" smtClean="0"/>
              <a:t>)</a:t>
            </a:r>
          </a:p>
          <a:p>
            <a:pPr lvl="1"/>
            <a:r>
              <a:rPr lang="en-US" sz="2600" b="1" dirty="0" smtClean="0"/>
              <a:t>Happens at the building level first and/or in tandem.</a:t>
            </a:r>
          </a:p>
          <a:p>
            <a:pPr lvl="1"/>
            <a:r>
              <a:rPr lang="en-US" sz="2600" b="1" dirty="0"/>
              <a:t>T</a:t>
            </a:r>
            <a:r>
              <a:rPr lang="en-US" sz="2600" b="1" dirty="0" smtClean="0"/>
              <a:t>he district uses that data to determine their ratings.</a:t>
            </a:r>
          </a:p>
          <a:p>
            <a:endParaRPr lang="en-US" sz="3000" b="1" dirty="0" smtClean="0"/>
          </a:p>
          <a:p>
            <a:r>
              <a:rPr lang="en-US" sz="3000" b="1" dirty="0" smtClean="0"/>
              <a:t>The Power of External Review (</a:t>
            </a:r>
            <a:r>
              <a:rPr lang="en-US" sz="3000" b="1" i="1" dirty="0" smtClean="0"/>
              <a:t>Future Focus</a:t>
            </a:r>
            <a:r>
              <a:rPr lang="en-US" sz="3000" b="1" dirty="0" smtClean="0"/>
              <a:t>)</a:t>
            </a:r>
          </a:p>
          <a:p>
            <a:pPr lvl="1"/>
            <a:r>
              <a:rPr lang="en-US" sz="2600" b="1" dirty="0" smtClean="0"/>
              <a:t>Only one review at the district level</a:t>
            </a:r>
          </a:p>
          <a:p>
            <a:pPr lvl="1"/>
            <a:r>
              <a:rPr lang="en-US" sz="2600" b="1" dirty="0" smtClean="0"/>
              <a:t>Review includes building visits, primarily for classroom observations</a:t>
            </a:r>
            <a:endParaRPr lang="en-US" sz="2600" b="1" dirty="0"/>
          </a:p>
        </p:txBody>
      </p:sp>
      <p:sp>
        <p:nvSpPr>
          <p:cNvPr id="4" name="Title 3"/>
          <p:cNvSpPr>
            <a:spLocks noGrp="1"/>
          </p:cNvSpPr>
          <p:nvPr>
            <p:ph type="title"/>
          </p:nvPr>
        </p:nvSpPr>
        <p:spPr>
          <a:xfrm>
            <a:off x="457200" y="12371"/>
            <a:ext cx="5245768" cy="709522"/>
          </a:xfrm>
        </p:spPr>
        <p:txBody>
          <a:bodyPr/>
          <a:lstStyle/>
          <a:p>
            <a:r>
              <a:rPr lang="en-US" sz="3200" b="1" dirty="0" smtClean="0"/>
              <a:t>Continuous Improvement</a:t>
            </a:r>
            <a:endParaRPr lang="en-US" sz="3200" b="1" dirty="0"/>
          </a:p>
        </p:txBody>
      </p:sp>
    </p:spTree>
    <p:extLst>
      <p:ext uri="{BB962C8B-B14F-4D97-AF65-F5344CB8AC3E}">
        <p14:creationId xmlns:p14="http://schemas.microsoft.com/office/powerpoint/2010/main" val="390390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48200" y="1095688"/>
            <a:ext cx="4038600" cy="4525963"/>
          </a:xfrm>
        </p:spPr>
        <p:txBody>
          <a:bodyPr>
            <a:noAutofit/>
          </a:bodyPr>
          <a:lstStyle/>
          <a:p>
            <a:pPr marL="0" indent="0" algn="ctr">
              <a:spcBef>
                <a:spcPts val="0"/>
              </a:spcBef>
              <a:buNone/>
            </a:pPr>
            <a:r>
              <a:rPr lang="en-US" b="1" dirty="0" smtClean="0"/>
              <a:t>The </a:t>
            </a:r>
            <a:r>
              <a:rPr lang="en-US" b="1" dirty="0"/>
              <a:t>p</a:t>
            </a:r>
            <a:r>
              <a:rPr lang="en-US" b="1" dirty="0" smtClean="0"/>
              <a:t>ower of an Internal Review comes from its ability to provide a framework for rich dialogue and collaborative reflection for the purpose of increasing student learning at both the </a:t>
            </a:r>
            <a:r>
              <a:rPr lang="en-US" b="1" dirty="0"/>
              <a:t>b</a:t>
            </a:r>
            <a:r>
              <a:rPr lang="en-US" b="1" dirty="0" smtClean="0"/>
              <a:t>uilding and district levels.</a:t>
            </a:r>
            <a:endParaRPr lang="en-US" b="1" dirty="0"/>
          </a:p>
        </p:txBody>
      </p:sp>
      <p:sp>
        <p:nvSpPr>
          <p:cNvPr id="4" name="Title 3"/>
          <p:cNvSpPr>
            <a:spLocks noGrp="1"/>
          </p:cNvSpPr>
          <p:nvPr>
            <p:ph type="title"/>
          </p:nvPr>
        </p:nvSpPr>
        <p:spPr>
          <a:xfrm>
            <a:off x="192507" y="24609"/>
            <a:ext cx="3600230" cy="769441"/>
          </a:xfrm>
        </p:spPr>
        <p:txBody>
          <a:bodyPr/>
          <a:lstStyle/>
          <a:p>
            <a:r>
              <a:rPr lang="en-US" sz="3200" b="1" dirty="0" smtClean="0"/>
              <a:t>Internal Review</a:t>
            </a:r>
            <a:endParaRPr lang="en-US" sz="3200" b="1" dirty="0"/>
          </a:p>
        </p:txBody>
      </p:sp>
    </p:spTree>
    <p:extLst>
      <p:ext uri="{BB962C8B-B14F-4D97-AF65-F5344CB8AC3E}">
        <p14:creationId xmlns:p14="http://schemas.microsoft.com/office/powerpoint/2010/main" val="155706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822" y="86520"/>
            <a:ext cx="3600230" cy="584775"/>
          </a:xfrm>
        </p:spPr>
        <p:txBody>
          <a:bodyPr/>
          <a:lstStyle/>
          <a:p>
            <a:r>
              <a:rPr lang="en-US" sz="3200" b="1" dirty="0" smtClean="0"/>
              <a:t>Internal Review</a:t>
            </a:r>
            <a:endParaRPr lang="en-US" sz="3200" b="1" dirty="0"/>
          </a:p>
        </p:txBody>
      </p:sp>
      <p:graphicFrame>
        <p:nvGraphicFramePr>
          <p:cNvPr id="11" name="Diagram 10"/>
          <p:cNvGraphicFramePr/>
          <p:nvPr>
            <p:extLst>
              <p:ext uri="{D42A27DB-BD31-4B8C-83A1-F6EECF244321}">
                <p14:modId xmlns:p14="http://schemas.microsoft.com/office/powerpoint/2010/main" val="199216065"/>
              </p:ext>
            </p:extLst>
          </p:nvPr>
        </p:nvGraphicFramePr>
        <p:xfrm>
          <a:off x="649705" y="752539"/>
          <a:ext cx="8013032" cy="538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691744" y="3856427"/>
            <a:ext cx="1887264" cy="1903750"/>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476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12229</TotalTime>
  <Words>2622</Words>
  <Application>Microsoft Office PowerPoint</Application>
  <PresentationFormat>On-screen Show (4:3)</PresentationFormat>
  <Paragraphs>377</Paragraphs>
  <Slides>27</Slides>
  <Notes>23</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Importance of Professional Learning in Systems Reform</vt:lpstr>
      <vt:lpstr>Session Description</vt:lpstr>
      <vt:lpstr>Goals</vt:lpstr>
      <vt:lpstr>Learning Design</vt:lpstr>
      <vt:lpstr>PowerPoint Presentation</vt:lpstr>
      <vt:lpstr>How did/do your districts tap into that network for professional learning opportunities?</vt:lpstr>
      <vt:lpstr>Continuous Improvement</vt:lpstr>
      <vt:lpstr>Internal Review</vt:lpstr>
      <vt:lpstr>Internal Review</vt:lpstr>
      <vt:lpstr>Executive Summary</vt:lpstr>
      <vt:lpstr>The Standards</vt:lpstr>
      <vt:lpstr>Student Performance</vt:lpstr>
      <vt:lpstr>PowerPoint Presentation</vt:lpstr>
      <vt:lpstr>Improvement Plan</vt:lpstr>
      <vt:lpstr>Internal Review</vt:lpstr>
      <vt:lpstr>External Review</vt:lpstr>
      <vt:lpstr>External Review</vt:lpstr>
      <vt:lpstr>Classroom Observation</vt:lpstr>
      <vt:lpstr>The eleot™</vt:lpstr>
      <vt:lpstr>Software</vt:lpstr>
      <vt:lpstr>IEQ</vt:lpstr>
      <vt:lpstr>External Review</vt:lpstr>
      <vt:lpstr>External Review</vt:lpstr>
      <vt:lpstr>PL Standards</vt:lpstr>
      <vt:lpstr>PL Standards</vt:lpstr>
      <vt:lpstr>Create a World of Opportunities for Every Learner</vt:lpstr>
      <vt:lpstr>Find Us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through Accreditation: Schools and Systems</dc:title>
  <dc:creator>AdvancED Training Development Team</dc:creator>
  <cp:lastModifiedBy>temp</cp:lastModifiedBy>
  <cp:revision>201</cp:revision>
  <cp:lastPrinted>2014-09-06T14:14:27Z</cp:lastPrinted>
  <dcterms:created xsi:type="dcterms:W3CDTF">2014-08-12T19:02:36Z</dcterms:created>
  <dcterms:modified xsi:type="dcterms:W3CDTF">2015-01-30T19:12:38Z</dcterms:modified>
</cp:coreProperties>
</file>